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b3e564600704082" /><Relationship Type="http://schemas.openxmlformats.org/officeDocument/2006/relationships/extended-properties" Target="/docProps/app.xml" Id="R9732424b5c944b51" /><Relationship Type="http://schemas.openxmlformats.org/officeDocument/2006/relationships/officeDocument" Target="/ppt/presentation.xml" Id="Rab22caeff459410c" /></Relationships>
</file>

<file path=ppt/presentation.xml><?xml version="1.0" encoding="utf-8"?>
<p:presentation xmlns:p="http://schemas.openxmlformats.org/presentationml/2006/main">
  <p:sldMasterIdLst>
    <p:sldMasterId xmlns:r="http://schemas.openxmlformats.org/officeDocument/2006/relationships" id="2147483648" r:id="R5a4928147b3f4f93"/>
  </p:sldMasterIdLst>
  <p:notesMasterIdLst>
    <p:notesMasterId xmlns:r="http://schemas.openxmlformats.org/officeDocument/2006/relationships" r:id="R471d428b5d5c481c"/>
  </p:notesMasterIdLst>
  <p:sldIdLst>
    <p:sldId xmlns:r="http://schemas.openxmlformats.org/officeDocument/2006/relationships" id="256" r:id="R8f40a1ed799145e2"/>
    <p:sldId xmlns:r="http://schemas.openxmlformats.org/officeDocument/2006/relationships" id="257" r:id="R3628adb283854a09"/>
    <p:sldId xmlns:r="http://schemas.openxmlformats.org/officeDocument/2006/relationships" id="258" r:id="Rd289592da0e04dd6"/>
    <p:sldId xmlns:r="http://schemas.openxmlformats.org/officeDocument/2006/relationships" id="259" r:id="Re76754dbf76d494b"/>
    <p:sldId xmlns:r="http://schemas.openxmlformats.org/officeDocument/2006/relationships" id="260" r:id="R7e5d4f6e59974822"/>
    <p:sldId xmlns:r="http://schemas.openxmlformats.org/officeDocument/2006/relationships" id="261" r:id="Rc0b746c047524a8b"/>
    <p:sldId xmlns:r="http://schemas.openxmlformats.org/officeDocument/2006/relationships" id="262" r:id="R663515f7f7bb415f"/>
    <p:sldId xmlns:r="http://schemas.openxmlformats.org/officeDocument/2006/relationships" id="263" r:id="R2a23c3b6eb024b2c"/>
    <p:sldId xmlns:r="http://schemas.openxmlformats.org/officeDocument/2006/relationships" id="264" r:id="R01e6484b051d4c9e"/>
    <p:sldId xmlns:r="http://schemas.openxmlformats.org/officeDocument/2006/relationships" id="265" r:id="R762425a4c65f40a6"/>
    <p:sldId xmlns:r="http://schemas.openxmlformats.org/officeDocument/2006/relationships" id="266" r:id="R909fa1bde88a4bce"/>
    <p:sldId xmlns:r="http://schemas.openxmlformats.org/officeDocument/2006/relationships" id="267" r:id="R94acb62c49f64a43"/>
    <p:sldId xmlns:r="http://schemas.openxmlformats.org/officeDocument/2006/relationships" id="268" r:id="R8214f6239cae4ff8"/>
    <p:sldId xmlns:r="http://schemas.openxmlformats.org/officeDocument/2006/relationships" id="269" r:id="R61d582a4f8874535"/>
    <p:sldId xmlns:r="http://schemas.openxmlformats.org/officeDocument/2006/relationships" id="270" r:id="R23471cabd24a4171"/>
    <p:sldId xmlns:r="http://schemas.openxmlformats.org/officeDocument/2006/relationships" id="271" r:id="Re74b2de42e964f9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d78f623a0504453" /><Relationship Type="http://schemas.openxmlformats.org/officeDocument/2006/relationships/slideMaster" Target="/ppt/slideMasters/slideMaster1.xml" Id="R5a4928147b3f4f93" /><Relationship Type="http://schemas.openxmlformats.org/officeDocument/2006/relationships/notesMaster" Target="/ppt/notesMasters/notesMaster1.xml" Id="R471d428b5d5c481c" /><Relationship Type="http://schemas.openxmlformats.org/officeDocument/2006/relationships/presProps" Target="/ppt/presProps.xml" Id="Rcb94fbbce060472a" /><Relationship Type="http://schemas.openxmlformats.org/officeDocument/2006/relationships/tableStyles" Target="/ppt/tableStyles.xml" Id="R2181daf9f26f4bc6" /><Relationship Type="http://schemas.openxmlformats.org/officeDocument/2006/relationships/slide" Target="/ppt/slides/slide1.xml" Id="R8f40a1ed799145e2" /><Relationship Type="http://schemas.openxmlformats.org/officeDocument/2006/relationships/slide" Target="/ppt/slides/slide2.xml" Id="R3628adb283854a09" /><Relationship Type="http://schemas.openxmlformats.org/officeDocument/2006/relationships/slide" Target="/ppt/slides/slide3.xml" Id="Rd289592da0e04dd6" /><Relationship Type="http://schemas.openxmlformats.org/officeDocument/2006/relationships/slide" Target="/ppt/slides/slide4.xml" Id="Re76754dbf76d494b" /><Relationship Type="http://schemas.openxmlformats.org/officeDocument/2006/relationships/slide" Target="/ppt/slides/slide5.xml" Id="R7e5d4f6e59974822" /><Relationship Type="http://schemas.openxmlformats.org/officeDocument/2006/relationships/slide" Target="/ppt/slides/slide6.xml" Id="Rc0b746c047524a8b" /><Relationship Type="http://schemas.openxmlformats.org/officeDocument/2006/relationships/slide" Target="/ppt/slides/slide7.xml" Id="R663515f7f7bb415f" /><Relationship Type="http://schemas.openxmlformats.org/officeDocument/2006/relationships/slide" Target="/ppt/slides/slide8.xml" Id="R2a23c3b6eb024b2c" /><Relationship Type="http://schemas.openxmlformats.org/officeDocument/2006/relationships/slide" Target="/ppt/slides/slide9.xml" Id="R01e6484b051d4c9e" /><Relationship Type="http://schemas.openxmlformats.org/officeDocument/2006/relationships/slide" Target="/ppt/slides/slide10.xml" Id="R762425a4c65f40a6" /><Relationship Type="http://schemas.openxmlformats.org/officeDocument/2006/relationships/slide" Target="/ppt/slides/slide11.xml" Id="R909fa1bde88a4bce" /><Relationship Type="http://schemas.openxmlformats.org/officeDocument/2006/relationships/slide" Target="/ppt/slides/slide12.xml" Id="R94acb62c49f64a43" /><Relationship Type="http://schemas.openxmlformats.org/officeDocument/2006/relationships/slide" Target="/ppt/slides/slide13.xml" Id="R8214f6239cae4ff8" /><Relationship Type="http://schemas.openxmlformats.org/officeDocument/2006/relationships/slide" Target="/ppt/slides/slide14.xml" Id="R61d582a4f8874535" /><Relationship Type="http://schemas.openxmlformats.org/officeDocument/2006/relationships/slide" Target="/ppt/slides/slide15.xml" Id="R23471cabd24a4171" /><Relationship Type="http://schemas.openxmlformats.org/officeDocument/2006/relationships/slide" Target="/ppt/slides/slide16.xml" Id="Re74b2de42e964f9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7a6cd83749740c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6801e59cf374dcb" /><Relationship Type="http://schemas.openxmlformats.org/officeDocument/2006/relationships/notesMaster" Target="/ppt/notesMasters/notesMaster1.xml" Id="R79e7c663ee9242c7" /></Relationships>
</file>

<file path=ppt/notesSlides/_rels/notesSlide2.xml.rels>&#65279;<?xml version="1.0" encoding="utf-8"?><Relationships xmlns="http://schemas.openxmlformats.org/package/2006/relationships"><Relationship Type="http://schemas.openxmlformats.org/officeDocument/2006/relationships/slide" Target="/ppt/slides/slide2.xml" Id="Rf3a4449e92974434" /><Relationship Type="http://schemas.openxmlformats.org/officeDocument/2006/relationships/notesMaster" Target="/ppt/notesMasters/notesMaster1.xml" Id="R95294b8f75e74f35" /></Relationships>
</file>

<file path=ppt/notesSlides/_rels/notesSlide3.xml.rels>&#65279;<?xml version="1.0" encoding="utf-8"?><Relationships xmlns="http://schemas.openxmlformats.org/package/2006/relationships"><Relationship Type="http://schemas.openxmlformats.org/officeDocument/2006/relationships/slide" Target="/ppt/slides/slide3.xml" Id="R5ea270f26f324ebe" /><Relationship Type="http://schemas.openxmlformats.org/officeDocument/2006/relationships/notesMaster" Target="/ppt/notesMasters/notesMaster1.xml" Id="Ra4d4b3412f404993" /></Relationships>
</file>

<file path=ppt/notesSlides/_rels/notesSlide4.xml.rels>&#65279;<?xml version="1.0" encoding="utf-8"?><Relationships xmlns="http://schemas.openxmlformats.org/package/2006/relationships"><Relationship Type="http://schemas.openxmlformats.org/officeDocument/2006/relationships/slide" Target="/ppt/slides/slide4.xml" Id="R0ed96f396b6541e8" /><Relationship Type="http://schemas.openxmlformats.org/officeDocument/2006/relationships/notesMaster" Target="/ppt/notesMasters/notesMaster1.xml" Id="R884cc05f4cc04dcc" /></Relationships>
</file>

<file path=ppt/notesSlides/_rels/notesSlide5.xml.rels>&#65279;<?xml version="1.0" encoding="utf-8"?><Relationships xmlns="http://schemas.openxmlformats.org/package/2006/relationships"><Relationship Type="http://schemas.openxmlformats.org/officeDocument/2006/relationships/slide" Target="/ppt/slides/slide5.xml" Id="R7b1d6942121a46b0" /><Relationship Type="http://schemas.openxmlformats.org/officeDocument/2006/relationships/notesMaster" Target="/ppt/notesMasters/notesMaster1.xml" Id="R78051b97632e41e1" /></Relationships>
</file>

<file path=ppt/notesSlides/_rels/notesSlide6.xml.rels>&#65279;<?xml version="1.0" encoding="utf-8"?><Relationships xmlns="http://schemas.openxmlformats.org/package/2006/relationships"><Relationship Type="http://schemas.openxmlformats.org/officeDocument/2006/relationships/slide" Target="/ppt/slides/slide6.xml" Id="Ra9255807f9854cd5" /><Relationship Type="http://schemas.openxmlformats.org/officeDocument/2006/relationships/notesMaster" Target="/ppt/notesMasters/notesMaster1.xml" Id="Ra35551759f50486b" /></Relationships>
</file>

<file path=ppt/notesSlides/_rels/notesSlide7.xml.rels>&#65279;<?xml version="1.0" encoding="utf-8"?><Relationships xmlns="http://schemas.openxmlformats.org/package/2006/relationships"><Relationship Type="http://schemas.openxmlformats.org/officeDocument/2006/relationships/slide" Target="/ppt/slides/slide7.xml" Id="Rcab13d9902ba4b24" /><Relationship Type="http://schemas.openxmlformats.org/officeDocument/2006/relationships/notesMaster" Target="/ppt/notesMasters/notesMaster1.xml" Id="R895a7961bcd24ab0" /></Relationships>
</file>

<file path=ppt/notesSlides/_rels/notesSlide8.xml.rels>&#65279;<?xml version="1.0" encoding="utf-8"?><Relationships xmlns="http://schemas.openxmlformats.org/package/2006/relationships"><Relationship Type="http://schemas.openxmlformats.org/officeDocument/2006/relationships/slide" Target="/ppt/slides/slide8.xml" Id="Ra7e0c0e7cbee47e9" /><Relationship Type="http://schemas.openxmlformats.org/officeDocument/2006/relationships/notesMaster" Target="/ppt/notesMasters/notesMaster1.xml" Id="R5adc39aa1da6459f" /></Relationships>
</file>

<file path=ppt/notesSlides/_rels/notesSlide9.xml.rels>&#65279;<?xml version="1.0" encoding="utf-8"?><Relationships xmlns="http://schemas.openxmlformats.org/package/2006/relationships"><Relationship Type="http://schemas.openxmlformats.org/officeDocument/2006/relationships/slide" Target="/ppt/slides/slide9.xml" Id="R2d515bc79e314eb6" /><Relationship Type="http://schemas.openxmlformats.org/officeDocument/2006/relationships/notesMaster" Target="/ppt/notesMasters/notesMaster1.xml" Id="R337a348e1ade415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93f6c1c2c804420" /><Relationship Type="http://schemas.openxmlformats.org/officeDocument/2006/relationships/notesMaster" Target="/ppt/notesMasters/notesMaster1.xml" Id="R258169b09930448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5768516d3b54bce" /><Relationship Type="http://schemas.openxmlformats.org/officeDocument/2006/relationships/notesMaster" Target="/ppt/notesMasters/notesMaster1.xml" Id="R3fad850d81a348d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166b7e69f7a4da4" /><Relationship Type="http://schemas.openxmlformats.org/officeDocument/2006/relationships/notesMaster" Target="/ppt/notesMasters/notesMaster1.xml" Id="R30c0ff9c938f4ea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215ceff2ee048fd" /><Relationship Type="http://schemas.openxmlformats.org/officeDocument/2006/relationships/notesMaster" Target="/ppt/notesMasters/notesMaster1.xml" Id="Rdb4d2d24b0074bd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33ea734513849e4" /><Relationship Type="http://schemas.openxmlformats.org/officeDocument/2006/relationships/notesMaster" Target="/ppt/notesMasters/notesMaster1.xml" Id="R8c04909a9730408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1dfb97de4fd43b4" /><Relationship Type="http://schemas.openxmlformats.org/officeDocument/2006/relationships/notesMaster" Target="/ppt/notesMasters/notesMaster1.xml" Id="R897bbfa773ef4aa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8ae3a7cf32d4a52" /><Relationship Type="http://schemas.openxmlformats.org/officeDocument/2006/relationships/notesMaster" Target="/ppt/notesMasters/notesMaster1.xml" Id="R21228b41ed5848c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Geplant: 0–15 Vortrag, 15–20 Rückfragen, knappe Klärung und Übergang. Gesamtes GFS-Fenster bei Minute 20 beenden. Thema laut vorgelegtem Handout Medien in der DDR vs. BRD, lokale Originaldatei GFS_Medien_DDR_BRD_Handout.docx. Fremdverfasster Beitrag, keine pauschale fachliche Freigabe. Keine zusätzliche Abgabe aller Zuhörenden.</a:t>
            </a:r>
          </a:p>
          <a:p xmlns:a="http://schemas.openxmlformats.org/drawingml/2006/main">
            <a:r>
              <a:t/>
            </a:r>
          </a:p>
          <a:p xmlns:a="http://schemas.openxmlformats.org/drawingml/2006/main">
            <a:r>
              <a:t>Quellen und Darstellungsstatus</a:t>
            </a:r>
          </a:p>
          <a:p xmlns:a="http://schemas.openxmlformats.org/drawingml/2006/main">
            <a:r>
              <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Jede Person notiert kurz einen Unterschied im Umgang mit öffentlicher Kritik. Ein bis zwei Beiträge klären. Medienordnung, Perspektive eines Berichts und staatliche Kontrolle unterscheiden; Perspektivität erlaubt keine Gleichsetzung beider Systeme. Keine ausführliche Wiederholung aus DS4. Danach B1 und eigene Frage.</a:t>
            </a:r>
          </a:p>
          <a:p xmlns:a="http://schemas.openxmlformats.org/drawingml/2006/main">
            <a:r>
              <a:t/>
            </a:r>
          </a:p>
          <a:p xmlns:a="http://schemas.openxmlformats.org/drawingml/2006/main">
            <a:r>
              <a:t>Quellen und Darstellungsstatus</a:t>
            </a:r>
          </a:p>
          <a:p xmlns:a="http://schemas.openxmlformats.org/drawingml/2006/main">
            <a:r>
              <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Zuerst sachlich beobachten lassen: Mehrere politische Repräsentanten sitzen nebeneinander an einem Konferenztisch, Honecker unterschreibt. Personen nur mithilfe Metadaten identifizieren. Rechts stehen Schmidt, Honecker, Ford und Kreisky von links nach rechts. 1968-Bezug aus DS4 kurz erinnern. Jede Person notiert eine eigene Ausgangsfrage. Das Foto belegt Begegnung und Unterzeichnung. Es erlaubt keine Folgerung auf Freundschaft, gemeinsame Motive, Systemangleichung oder tatsächliche Vertragserfüllung. Historische ADN-Bildunterschrift und Übermittlungsdatum nicht unkritisch übernehmen.</a:t>
            </a:r>
          </a:p>
          <a:p xmlns:a="http://schemas.openxmlformats.org/drawingml/2006/main">
            <a:r>
              <a:t/>
            </a:r>
          </a:p>
          <a:p xmlns:a="http://schemas.openxmlformats.org/drawingml/2006/main">
            <a:r>
              <a:t>Quellen und Darstellungsstatus</a:t>
            </a:r>
          </a:p>
          <a:p xmlns:a="http://schemas.openxmlformats.org/drawingml/2006/main">
            <a:r>
              <a:t>Bundesarchiv, Bild 183-P0805-314 / Sturm, Horst / CC-BY-SA 3.0 DE. Helsinki, 01.08.1975. V.l.: Helmut Schmidt, Erich Honecker, Gerald Ford, Bruno Kreisky. https://commons.wikimedia.org/wiki/File:Bundesarchiv_Bild_183-P0805-314,_Helsinki,_KSZE-Konferenz,_Schlussakte.jpg Lizenz: https://creativecommons.org/licenses/by-sa/3.0/de/ Bild unverändert aus Commons übernommen, proportional skaliert. Commons-Fassung vom 30.05.2025 mit entferntem Rand. Metadatenabgleich: https://www.osce.org/home/70398. Visuell geprüft am 29.10.2026.</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Leitfrage bündeln, ohne eigene Lernendenfragen einzuebnen. Produktanforderung früh transparent machen. Ein kurzer Text oder eine beschriftete Darstellung mit erklärten Verbindungen ist möglich. Ein Produkt wächst im Stundenverlauf. Keine zusätzliche Abgabe jedes Zwischenschritts. Eigene Frage später erneut aufgreifen.</a:t>
            </a:r>
          </a:p>
          <a:p xmlns:a="http://schemas.openxmlformats.org/drawingml/2006/main">
            <a:r>
              <a:t/>
            </a:r>
          </a:p>
          <a:p xmlns:a="http://schemas.openxmlformats.org/drawingml/2006/main">
            <a:r>
              <a:t>Quellen und Darstellungsstatus</a:t>
            </a:r>
          </a:p>
          <a:p xmlns:a="http://schemas.openxmlformats.org/drawingml/2006/main">
            <a:r>
              <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Höchstens drei Minuten für die fünf Stationen. Keine zwangsläufige Fortschrittsgeschichte: Konfrontation und Verständigung bestanden nebeneinander. Koexistenzkonzept nicht mit einer Quelle aus 1956 verwechseln: Das Material Q1 stammt aus 1959. Kubakrise 1962 als Risikokontext knapp erläutern. Kennedy und Bahr 1963 zeitlich nicht mit Brandts Regierungspolitik ab 1969 gleichsetzen. Helsinki: 35 Teilnehmerstaaten, politische Verpflichtung, kein Friedensvertrag, keine Auflösung des Systemkonflikts.</a:t>
            </a:r>
          </a:p>
          <a:p xmlns:a="http://schemas.openxmlformats.org/drawingml/2006/main">
            <a:r>
              <a:t/>
            </a:r>
          </a:p>
          <a:p xmlns:a="http://schemas.openxmlformats.org/drawingml/2006/main">
            <a:r>
              <a:t>Quellen und Darstellungsstatus</a:t>
            </a:r>
          </a:p>
          <a:p xmlns:a="http://schemas.openxmlformats.org/drawingml/2006/main">
            <a:r>
              <a:t>Nikita S. Chruschtschow: On Peaceful Coexistence, Foreign Affairs 38/1 (Oktober 1959), S. 1–18, Abschnitt II, PDF S. 3–4. https://www.cvce.eu/content/publication/1997/10/13/a231db94-ad9e-430c-8b61-12354f373ffc/publishable_en.pdf</a:t>
            </a:r>
          </a:p>
          <a:p xmlns:a="http://schemas.openxmlformats.org/drawingml/2006/main">
            <a:r>
              <a:t>John F. Kennedy: Commencement Address at American University, Washington, D.C., 10.06.1963, Abschnitte First, Second, Third. https://www.jfklibrary.org/archives/other-resources/john-f-kennedy-speeches/american-university-19630610</a:t>
            </a:r>
          </a:p>
          <a:p xmlns:a="http://schemas.openxmlformats.org/drawingml/2006/main">
            <a:r>
              <a:t>Egon Bahr: Wandel durch Annäherung, Rede in der Evangelischen Akademie Tutzing, 15.07.1963. DHI/GHDI. https://germanhistorydocs.org/de/zwei-deutsche-staaten-1961-1989/wandel-durch-annaeherung-15-juli-1963</a:t>
            </a:r>
          </a:p>
          <a:p xmlns:a="http://schemas.openxmlformats.org/drawingml/2006/main">
            <a:r>
              <a:t>Vertrag über die Grundlagen der Beziehungen zwischen der Bundesrepublik Deutschland und der Deutschen Demokratischen Republik, 21.12.1972, Artikel 1, 3, 7. BGBl. 1973 II, S. 423–424. https://www.cvce.eu/content/publication/1999/1/1/3b9b9f0d-6910-4ca9-8b12-accfcb91d28e/publishable_de.pdf</a:t>
            </a:r>
          </a:p>
          <a:p xmlns:a="http://schemas.openxmlformats.org/drawingml/2006/main">
            <a:r>
              <a:t>KSZE: Schlussakte von Helsinki, 01.08.1975. Prinzip I: PDF S. 4–5, III: S. 5, VI: S. 6, VII: S. 8, Auslegungsregel nach X: S. 10. Deutsche 81-seitige Fassung, OSZE. Dokumentstatus: https://www.osce.org/secretariat/52566. https://www.osce.org/files/f/documents/6/e/39503.pdf</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Eine einzige belegte Aussage modellieren. Q4 Art. 7 zeigt eine vereinbarte Absicht und Handlungsfelder für praktische Kooperation. Nicht behaupten, der Vertrag belege bereits Erfolge. Zwischen Quellenaussage und eigener analytischer Kategorie unterscheiden. Wörter Koexistenz, Status quo, Souveränität bei Bedarf über Hilfen klären. Keine Antworten auf Q1/Q2 vorwegnehmen.</a:t>
            </a:r>
          </a:p>
          <a:p xmlns:a="http://schemas.openxmlformats.org/drawingml/2006/main">
            <a:r>
              <a:t/>
            </a:r>
          </a:p>
          <a:p xmlns:a="http://schemas.openxmlformats.org/drawingml/2006/main">
            <a:r>
              <a:t>Quellen und Darstellungsstatus</a:t>
            </a:r>
          </a:p>
          <a:p xmlns:a="http://schemas.openxmlformats.org/drawingml/2006/main">
            <a:r>
              <a:t>Vertrag über die Grundlagen der Beziehungen zwischen der Bundesrepublik Deutschland und der Deutschen Demokratischen Republik, 21.12.1972, Artikel 1, 3, 7. BGBl. 1973 II, S. 423–424. https://www.cvce.eu/content/publication/1999/1/1/3b9b9f0d-6910-4ca9-8b12-accfcb91d28e/publishable_de.pdf</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Individuelle Lektüre bis Minute 37. Diagnose nach sieben Minuten: Sind beide Perspektiven und präzise Fundstellen im eigenen Vergleich vorhanden? Danach zwei Vergleichsaussagen erstellen. Zu jeder Aussage Beleg aus beiden Materialien verlangen. Q1 enthält ein kurzes übersetztes Originalzitat und eine eigene Zusammenfassung, Q2 gekennzeichnete Arbeitsübersetzungen. Darstellungsstatus nicht einebnen.</a:t>
            </a:r>
          </a:p>
          <a:p xmlns:a="http://schemas.openxmlformats.org/drawingml/2006/main">
            <a:r>
              <a:t/>
            </a:r>
          </a:p>
          <a:p xmlns:a="http://schemas.openxmlformats.org/drawingml/2006/main">
            <a:r>
              <a:t>Quellen und Darstellungsstatus</a:t>
            </a:r>
          </a:p>
          <a:p xmlns:a="http://schemas.openxmlformats.org/drawingml/2006/main">
            <a:r>
              <a:t>Nikita S. Chruschtschow: On Peaceful Coexistence, Foreign Affairs 38/1 (Oktober 1959), S. 1–18, Abschnitt II, PDF S. 3–4. https://www.cvce.eu/content/publication/1997/10/13/a231db94-ad9e-430c-8b61-12354f373ffc/publishable_en.pdf</a:t>
            </a:r>
          </a:p>
          <a:p xmlns:a="http://schemas.openxmlformats.org/drawingml/2006/main">
            <a:r>
              <a:t>John F. Kennedy: Commencement Address at American University, Washington, D.C., 10.06.1963, Abschnitte First, Second, Third. https://www.jfklibrary.org/archives/other-resources/john-f-kennedy-speeches/american-university-19630610</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Leeres Vergleichsraster bewusst vor der Sicherung zeigen. Kein vorausgefülltes Ergebnis. Zwei Lernendenbeiträge vergleichen und Fundstellen nachfordern. Kriterien: gleiche Vergleichskategorie, beide Perspektiven, Erklärung statt Zitatliste. Bei Zeitrückstand eine Gemeinsamkeit und einen zentralen Unterschied verbal klären. Die vollständige Vergleichssicherung folgt auf Folie 12 erst nach eigener Gesamtantwort.</a:t>
            </a:r>
          </a:p>
          <a:p xmlns:a="http://schemas.openxmlformats.org/drawingml/2006/main">
            <a:r>
              <a:t/>
            </a:r>
          </a:p>
          <a:p xmlns:a="http://schemas.openxmlformats.org/drawingml/2006/main">
            <a:r>
              <a:t>Quellen und Darstellungsstatus</a:t>
            </a:r>
          </a:p>
          <a:p xmlns:a="http://schemas.openxmlformats.org/drawingml/2006/main">
            <a:r>
              <a:t>Nikita S. Chruschtschow: On Peaceful Coexistence, Foreign Affairs 38/1 (Oktober 1959), S. 1–18, Abschnitt II, PDF S. 3–4. https://www.cvce.eu/content/publication/1997/10/13/a231db94-ad9e-430c-8b61-12354f373ffc/publishable_en.pdf</a:t>
            </a:r>
          </a:p>
          <a:p xmlns:a="http://schemas.openxmlformats.org/drawingml/2006/main">
            <a:r>
              <a:t>John F. Kennedy: Commencement Address at American University, Washington, D.C., 10.06.1963, Abschnitte First, Second, Third. https://www.jfklibrary.org/archives/other-resources/john-f-kennedy-speeches/american-university-19630610</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47–49 Kontext zur Regierung Brandt ab 1969. Bahr 1963 entwickelte eine Annäherungsstrategie als Voraussetzung für schrittweise Veränderung, nicht die unveränderte Anerkennung sämtlicher Verhältnisse als Endziel. 49–52 gemeinsame Erschließung von Q3b und Q4a/c, 52–55 eigene Belegzeile. Keine vollständige zusätzliche Einzelanalyse. Q3 ist ein Kurzzitat plus eigene Zusammenfassung, Q4 ein Vertragstext. Beleganker Q4a Art. 1 normale gutnachbarliche Beziehungen, Q4b Art. 3 Gewaltverzicht, Q4c Art. 7 praktische Zusammenarbeit. Wiedervereinigung und nationale Frage wurden nicht abschließend erledigt. Bei fünf Minuten Rückstand Ostpolitik 50–55 vollständig geführt; ab 55 Regelverlauf.</a:t>
            </a:r>
          </a:p>
          <a:p xmlns:a="http://schemas.openxmlformats.org/drawingml/2006/main">
            <a:r>
              <a:t/>
            </a:r>
          </a:p>
          <a:p xmlns:a="http://schemas.openxmlformats.org/drawingml/2006/main">
            <a:r>
              <a:t>Quellen und Darstellungsstatus</a:t>
            </a:r>
          </a:p>
          <a:p xmlns:a="http://schemas.openxmlformats.org/drawingml/2006/main">
            <a:r>
              <a:t>Egon Bahr: Wandel durch Annäherung, Rede in der Evangelischen Akademie Tutzing, 15.07.1963. DHI/GHDI. https://germanhistorydocs.org/de/zwei-deutsche-staaten-1961-1989/wandel-durch-annaeherung-15-juli-1963</a:t>
            </a:r>
          </a:p>
          <a:p xmlns:a="http://schemas.openxmlformats.org/drawingml/2006/main">
            <a:r>
              <a:t>Vertrag über die Grundlagen der Beziehungen zwischen der Bundesrepublik Deutschland und der Deutschen Demokratischen Republik, 21.12.1972, Artikel 1, 3, 7. BGBl. 1973 II, S. 423–424. https://www.cvce.eu/content/publication/1999/1/1/3b9b9f0d-6910-4ca9-8b12-accfcb91d28e/publishable_de.pdf</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Zwei Minuten Einordnung: KSZE-Schlussakte, 1.8.1975, 35 Staaten, politisch verpflichtend, kein völkerrechtlicher Vertrag. Prinzipien I und III sichern Souveränität und Grenzen, VI Nichteinmischung, VII Menschenrechte. Alle Prinzipien haben gleiche Bedeutung und sind im Zusammenhang auszulegen (Q5e). Nicht als logischen Widerspruch vereinfachen. Ein möglicher Streit betrifft Deutung und Umsetzung. Menschenrechte stehen bereits im Prinzipienkatalog, nicht ausschließlich im dritten Korb. Bei Minute 63 kontrollieren, ob eine Zusage bereits zur tatsächlichen Wirkung erklärt wird. Noch keine Musterlösung der Schlussdiagnose geben.</a:t>
            </a:r>
          </a:p>
          <a:p xmlns:a="http://schemas.openxmlformats.org/drawingml/2006/main">
            <a:r>
              <a:t/>
            </a:r>
          </a:p>
          <a:p xmlns:a="http://schemas.openxmlformats.org/drawingml/2006/main">
            <a:r>
              <a:t>Quellen und Darstellungsstatus</a:t>
            </a:r>
          </a:p>
          <a:p xmlns:a="http://schemas.openxmlformats.org/drawingml/2006/main">
            <a:r>
              <a:t>KSZE: Schlussakte von Helsinki, 01.08.1975. Prinzip I: PDF S. 4–5, III: S. 5, VI: S. 6, VII: S. 8, Auslegungsregel nach X: S. 10. Deutsche 81-seitige Fassung, OSZE. Dokumentstatus: https://www.osce.org/secretariat/52566. https://www.osce.org/files/f/documents/6/e/39503.pdf</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Individuelle Gesamtantwort, keine Partnerlösung als Ersatz. Die Darstellung darf frei sein, der fachliche Kern ist verbindlich. Nach vier Minuten prüfen: präziser Beleg aus Q1/Q2 und Q4/Q5, Begründung der Grenze. Belegstellen müssen Aussagen tragen, keine bloße Materialliste. Zwei unterschiedliche Antworten für die anschließende Besprechung auswählen.</a:t>
            </a:r>
          </a:p>
          <a:p xmlns:a="http://schemas.openxmlformats.org/drawingml/2006/main">
            <a:r>
              <a:t/>
            </a:r>
          </a:p>
          <a:p xmlns:a="http://schemas.openxmlformats.org/drawingml/2006/main">
            <a:r>
              <a:t>Quellen und Darstellungsstatus</a:t>
            </a:r>
          </a:p>
          <a:p xmlns:a="http://schemas.openxmlformats.org/drawingml/2006/main">
            <a:r>
              <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Diese Folie erst nach der individuellen Gesamtantwort öffnen. Lernendenformulierungen zuerst diskutieren und dann mit dem Erwartungskern abgleichen. Das Raster fasst politische Positionen zusammen, es beweist weder Vertrauen noch ausgeführte Politik. Gemeinsam ist Kriegsvermeidung trotz fortbestehender Differenzen. Chruschtschow betont stärker die friedlich ausgetragene Systemkonkurrenz, Kennedy pragmatische gemeinsame Interessen und begrenzte Vereinbarungen. Keine absoluten Gegensätze konstruieren: Beide können strategische Interessen verfolgen. Q1b und Q2a–c tragen die Schwerpunktsetzung.</a:t>
            </a:r>
          </a:p>
          <a:p xmlns:a="http://schemas.openxmlformats.org/drawingml/2006/main">
            <a:r>
              <a:t/>
            </a:r>
          </a:p>
          <a:p xmlns:a="http://schemas.openxmlformats.org/drawingml/2006/main">
            <a:r>
              <a:t>Quellen und Darstellungsstatus</a:t>
            </a:r>
          </a:p>
          <a:p xmlns:a="http://schemas.openxmlformats.org/drawingml/2006/main">
            <a:r>
              <a:t>Nikita S. Chruschtschow: On Peaceful Coexistence, Foreign Affairs 38/1 (Oktober 1959), S. 1–18, Abschnitt II, PDF S. 3–4. https://www.cvce.eu/content/publication/1997/10/13/a231db94-ad9e-430c-8b61-12354f373ffc/publishable_en.pdf</a:t>
            </a:r>
          </a:p>
          <a:p xmlns:a="http://schemas.openxmlformats.org/drawingml/2006/main">
            <a:r>
              <a:t>John F. Kennedy: Commencement Address at American University, Washington, D.C., 10.06.1963, Abschnitte First, Second, Third. https://www.jfklibrary.org/archives/other-resources/john-f-kennedy-speeches/american-university-19630610</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Bahr 1963 und Regierungsbeginn Brandt 1969 unterscheiden. Bahn des Gedankens: Kontakt mit den bestehenden Machtverhältnissen kann schrittweise Veränderungen ermöglichen. Grundlagenvertrag 1972 übersetzt Annäherung in konkrete Vereinbarungen. Keine Identität von Bahrs Rede und späterem Vertrag suggerieren. Erklären, dass die Belegkette Strategie – Vereinbarung – offene Wirkungsfrage eine historische Deutung darstellt. Die bereits projizierte Q4-Modellaussage wird um Q3 ergänzt.</a:t>
            </a:r>
          </a:p>
          <a:p xmlns:a="http://schemas.openxmlformats.org/drawingml/2006/main">
            <a:r>
              <a:t/>
            </a:r>
          </a:p>
          <a:p xmlns:a="http://schemas.openxmlformats.org/drawingml/2006/main">
            <a:r>
              <a:t>Quellen und Darstellungsstatus</a:t>
            </a:r>
          </a:p>
          <a:p xmlns:a="http://schemas.openxmlformats.org/drawingml/2006/main">
            <a:r>
              <a:t>Egon Bahr: Wandel durch Annäherung, Rede in der Evangelischen Akademie Tutzing, 15.07.1963. DHI/GHDI. https://germanhistorydocs.org/de/zwei-deutsche-staaten-1961-1989/wandel-durch-annaeherung-15-juli-1963</a:t>
            </a:r>
          </a:p>
          <a:p xmlns:a="http://schemas.openxmlformats.org/drawingml/2006/main">
            <a:r>
              <a:t>Vertrag über die Grundlagen der Beziehungen zwischen der Bundesrepublik Deutschland und der Deutschen Demokratischen Republik, 21.12.1972, Artikel 1, 3, 7. BGBl. 1973 II, S. 423–424. https://www.cvce.eu/content/publication/1999/1/1/3b9b9f0d-6910-4ca9-8b12-accfcb91d28e/publishable_de.pdf</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Ergebnisse bündeln, aber noch nicht die konkrete Schlussdiagnose lösen. Unterschiedliche gewichtete Urteile sind möglich, wenn sie quellengestützt begrenzt werden. Kriterien: Verringerung des Kriegsrisikos, praktische Zusammenarbeit, menschliche Handlungsspielräume. Sicherheitszusagen und Menschenrechte bilden gemeinsam den Prinzipienkatalog. Die Schlussakte belegt Zusagen und politische Maßstäbe. Ob Staaten sie erfüllten und wie Menschen sie nutzten, muss mit Praxisquellen untersucht werden. Dies ist der Anschluss an DS6. Keine Fortschrittsautomatik behaupten.</a:t>
            </a:r>
          </a:p>
          <a:p xmlns:a="http://schemas.openxmlformats.org/drawingml/2006/main">
            <a:r>
              <a:t/>
            </a:r>
          </a:p>
          <a:p xmlns:a="http://schemas.openxmlformats.org/drawingml/2006/main">
            <a:r>
              <a:t>Quellen und Darstellungsstatus</a:t>
            </a:r>
          </a:p>
          <a:p xmlns:a="http://schemas.openxmlformats.org/drawingml/2006/main">
            <a:r>
              <a:t>KSZE: Schlussakte von Helsinki, 01.08.1975. Prinzip I: PDF S. 4–5, III: S. 5, VI: S. 6, VII: S. 8, Auslegungsregel nach X: S. 10. Deutsche 81-seitige Fassung, OSZE. Dokumentstatus: https://www.osce.org/secretariat/52566. https://www.osce.org/files/f/documents/6/e/39503.pdf</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Zentralen Eintrag Ergebnisse der Stunde erst ab Minute 81 öffnen. Drei Minuten individuelle sichtbare Überarbeitung. Nicht die ganze Sicherung abschreiben lassen. Lernende markieren eine ergänzte oder korrigierte Aussage und erklären kurz warum. Auch die eigene Ausgangsfrage beantworten oder präzisieren. Fachlicher Kern: Vergleich, tragende Belege, begrenzte Reichweite. Schlussdiagnose bleibt ein eigener Zusatz zum vorhandenen Produkt.</a:t>
            </a:r>
          </a:p>
          <a:p xmlns:a="http://schemas.openxmlformats.org/drawingml/2006/main">
            <a:r>
              <a:t/>
            </a:r>
          </a:p>
          <a:p xmlns:a="http://schemas.openxmlformats.org/drawingml/2006/main">
            <a:r>
              <a:t>Quellen und Darstellungsstatus</a:t>
            </a:r>
          </a:p>
          <a:p xmlns:a="http://schemas.openxmlformats.org/drawingml/2006/main">
            <a:r>
              <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Vier Minuten eigene Anwendung, danach zwei Minuten Check und Abgabe/Einsammeln. Musterlösung nur hier in den Notizen: Die Aussage greift zu kurz. Prinzip VI (Q5c) fordert Nichteinmischung, Prinzip VII (Q5d) enthält zugleich gemeinsam übernommene Menschenrechtszusagen. Nach der Auslegungsregel Q5e gelten alle Prinzipien gleichermaßen und im Zusammenhang. Nichteinmischung hebt Menschenrechtszusagen daher nicht einfach auf. Menschen konnten sich auf die gemeinsam formulierten Maßstäbe beziehen. Aus dem Dokument allein folgt jedoch weder ihre Verwirklichung noch der Erfolg einer konkreten Berufung darauf. Für die historische Praxis brauchen wir z.B. Eingaben, staatliche Reaktionen und Befunde zu Bürgerrechtsbewegungen. Bewertung: zwei Prinzipien korrekt beziehen, Verhältnis erklären, Grenze angeben. Für DS6 alle Produkte nach Vergleich, Belegen und Reichweite sichten. Wenn Diagnose fehlt oder nicht auswertbar ist: DS6 mit drei Minuten individuellem Abruf und zwei Minuten Klärung beginnen.</a:t>
            </a:r>
          </a:p>
          <a:p xmlns:a="http://schemas.openxmlformats.org/drawingml/2006/main">
            <a:r>
              <a:t/>
            </a:r>
          </a:p>
          <a:p xmlns:a="http://schemas.openxmlformats.org/drawingml/2006/main">
            <a:r>
              <a:t>Quellen und Darstellungsstatus</a:t>
            </a:r>
          </a:p>
          <a:p xmlns:a="http://schemas.openxmlformats.org/drawingml/2006/main">
            <a:r>
              <a:t>KSZE: Schlussakte von Helsinki, 01.08.1975. Prinzip I: PDF S. 4–5, III: S. 5, VI: S. 6, VII: S. 8, Auslegungsregel nach X: S. 10. Deutsche 81-seitige Fassung, OSZE. Dokumentstatus: https://www.osce.org/secretariat/52566. https://www.osce.org/files/f/documents/6/e/39503.pdf</a:t>
            </a:r>
          </a:p>
          <a:p xmlns:a="http://schemas.openxmlformats.org/drawingml/2006/main">
            <a:r>
              <a:t>Sichtbare Sachtexte sind, soweit nicht ausdrücklich als Zitat markiert, eigene didaktische Zusammenfassungen. Quellenfenster und Absatzkennungen beziehen sich auf das DS05-Dossier. Zeitrevision: 03.11.2026, 20 Minuten GFS und 70 Minuten Entspannung.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4516b384b4f48d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808b489fb4c46e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bc1a55cbbf1435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3c3bec519a448b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3d44ec8a3384bf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f46b1c9d23f4a1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C4A8E03-7F34-4982-A829-5C91AC060C3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D01C4AE-BFAF-4B85-840B-1633464A44A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CD4921A-E96F-4CBA-9B91-FCE70EBDB53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7981F1F-2AF7-4ECC-B850-C71F7E2F0E3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725060C-A771-4F5B-838E-18DA52EAF61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6F24DEE-838F-4370-B761-3F9401CC5B1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5D5E5AD-C07A-4446-ACE5-08982C75358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3574968-FD04-4E0B-A6BE-831172911A2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DF60F9C-B445-4443-804D-004CEFC21E2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F427E1E-B480-43BB-BA75-0A6E02C3E0A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eb7e1dd42b74b8a" /><Relationship Type="http://schemas.openxmlformats.org/officeDocument/2006/relationships/slideLayout" Target="/ppt/slideLayouts/slideLayout1.xml" Id="Rc691cdda567145bd" /><Relationship Type="http://schemas.openxmlformats.org/officeDocument/2006/relationships/slideLayout" Target="/ppt/slideLayouts/slideLayout2.xml" Id="Rb647be539a014511" /><Relationship Type="http://schemas.openxmlformats.org/officeDocument/2006/relationships/slideLayout" Target="/ppt/slideLayouts/slideLayout3.xml" Id="R59a314c56ba242b6" /><Relationship Type="http://schemas.openxmlformats.org/officeDocument/2006/relationships/slideLayout" Target="/ppt/slideLayouts/slideLayout4.xml" Id="Rbb0fefbb7d4a4d69" /><Relationship Type="http://schemas.openxmlformats.org/officeDocument/2006/relationships/slideLayout" Target="/ppt/slideLayouts/slideLayout5.xml" Id="Ra735900f9cf04a81" /><Relationship Type="http://schemas.openxmlformats.org/officeDocument/2006/relationships/slideLayout" Target="/ppt/slideLayouts/slideLayout6.xml" Id="Rb09e74df27e44a8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691cdda567145bd"/>
    <p:sldLayoutId xmlns:r="http://schemas.openxmlformats.org/officeDocument/2006/relationships" id="2147483650" r:id="Rb647be539a014511"/>
    <p:sldLayoutId xmlns:r="http://schemas.openxmlformats.org/officeDocument/2006/relationships" id="2147483651" r:id="R59a314c56ba242b6"/>
    <p:sldLayoutId xmlns:r="http://schemas.openxmlformats.org/officeDocument/2006/relationships" id="2147483652" r:id="Rbb0fefbb7d4a4d69"/>
    <p:sldLayoutId xmlns:r="http://schemas.openxmlformats.org/officeDocument/2006/relationships" id="2147483653" r:id="Ra735900f9cf04a81"/>
    <p:sldLayoutId xmlns:r="http://schemas.openxmlformats.org/officeDocument/2006/relationships" id="2147483654" r:id="Rb09e74df27e44a8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7280d5c05bd4c36" /><Relationship Type="http://schemas.openxmlformats.org/officeDocument/2006/relationships/notesSlide" Target="/ppt/notesSlides/notesSlide1.xml" Id="R96c0a421bce14fb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997f0b37a774271" /><Relationship Type="http://schemas.openxmlformats.org/officeDocument/2006/relationships/notesSlide" Target="/ppt/notesSlides/notesSlide2.xml" Id="R0d78cc6cf564421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80a7c082d3c43eb" /><Relationship Type="http://schemas.openxmlformats.org/officeDocument/2006/relationships/image" Target="/ppt/media/image.jpeg" Id="R65dd953a3dcf4053" /><Relationship Type="http://schemas.openxmlformats.org/officeDocument/2006/relationships/notesSlide" Target="/ppt/notesSlides/notesSlide3.xml" Id="Rbf4693316ea74bb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26ae45593d64d0f" /><Relationship Type="http://schemas.openxmlformats.org/officeDocument/2006/relationships/notesSlide" Target="/ppt/notesSlides/notesSlide4.xml" Id="Rcffa38d8c1654c6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f81b125e57a4aa7" /><Relationship Type="http://schemas.openxmlformats.org/officeDocument/2006/relationships/notesSlide" Target="/ppt/notesSlides/notesSlide5.xml" Id="Rae93d3c1c64c4414"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196ea9b1b5144dc" /><Relationship Type="http://schemas.openxmlformats.org/officeDocument/2006/relationships/notesSlide" Target="/ppt/notesSlides/notesSlide6.xml" Id="R529a54307e5b446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95db8577c4f42c7" /><Relationship Type="http://schemas.openxmlformats.org/officeDocument/2006/relationships/notesSlide" Target="/ppt/notesSlides/notesSlide7.xml" Id="R373a73adfa62469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b4c0bf55ff6458a" /><Relationship Type="http://schemas.openxmlformats.org/officeDocument/2006/relationships/notesSlide" Target="/ppt/notesSlides/notesSlide8.xml" Id="Rdbd2d2c14174461e"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886e126270546d2" /><Relationship Type="http://schemas.openxmlformats.org/officeDocument/2006/relationships/notesSlide" Target="/ppt/notesSlides/notesSlide9.xml" Id="R3b273616dfad4c1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4f331ec57e644ff0" /><Relationship Type="http://schemas.openxmlformats.org/officeDocument/2006/relationships/notesSlide" Target="/ppt/notesSlides/notesSlide10.xml" Id="Ra745e7e7d10b47a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5b80174931140cb" /><Relationship Type="http://schemas.openxmlformats.org/officeDocument/2006/relationships/notesSlide" Target="/ppt/notesSlides/notesSlide11.xml" Id="Rebe8440572ac43d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d062d28ed6e94e2a" /><Relationship Type="http://schemas.openxmlformats.org/officeDocument/2006/relationships/notesSlide" Target="/ppt/notesSlides/notesSlide12.xml" Id="Ra568e58fb67b45f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948eaaf5c4a54906" /><Relationship Type="http://schemas.openxmlformats.org/officeDocument/2006/relationships/notesSlide" Target="/ppt/notesSlides/notesSlide13.xml" Id="R92a12488f86648a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2436b1ee07ea426f" /><Relationship Type="http://schemas.openxmlformats.org/officeDocument/2006/relationships/notesSlide" Target="/ppt/notesSlides/notesSlide14.xml" Id="Rcc5f4cb0cd1441e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e7f50624e1c0402a" /><Relationship Type="http://schemas.openxmlformats.org/officeDocument/2006/relationships/notesSlide" Target="/ppt/notesSlides/notesSlide15.xml" Id="R745255019e6642a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0bcd7d6d95794b25" /><Relationship Type="http://schemas.openxmlformats.org/officeDocument/2006/relationships/notesSlide" Target="/ppt/notesSlides/notesSlide16.xml" Id="R2705ca72157c476e" /></Relationships>
</file>

<file path=ppt/slides/slide1.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E9D5DF9F-11E1-40D3-8C1C-EF98B5E9EE04}"/>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GFS: Medien in DDR und BRD</a:t>
            </a:r>
          </a:p>
        </p:txBody>
      </p:sp>
      <p:sp>
        <p:nvSpPr>
          <p:cNvPr id="2" name="footer">
            <a:extLst xmlns:a="http://schemas.openxmlformats.org/drawingml/2006/main">
              <a:ext uri="{FF2B5EF4-FFF2-40B4-BE49-F238E27FC236}">
                <a16:creationId xmlns:a16="http://schemas.microsoft.com/office/drawing/2014/main" id="{C8AA3996-45F0-47E8-A726-DA512CE75419}"/>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GFS · Gesamtfenster Minute 0–20</a:t>
            </a:r>
          </a:p>
        </p:txBody>
      </p:sp>
      <p:sp>
        <p:nvSpPr>
          <p:cNvPr id="3" name="text">
            <a:extLst xmlns:a="http://schemas.openxmlformats.org/drawingml/2006/main">
              <a:ext uri="{FF2B5EF4-FFF2-40B4-BE49-F238E27FC236}">
                <a16:creationId xmlns:a16="http://schemas.microsoft.com/office/drawing/2014/main" id="{D5234696-E46C-4E5D-8EE4-01F1B3075EAD}"/>
              </a:ext>
            </a:extLst>
          </p:cNvPr>
          <p:cNvSpPr>
            <a:spLocks xmlns:a="http://schemas.openxmlformats.org/drawingml/2006/main" noGrp="1"/>
          </p:cNvSpPr>
          <p:nvPr/>
        </p:nvSpPr>
        <p:spPr>
          <a:xfrm xmlns:a="http://schemas.openxmlformats.org/drawingml/2006/main">
            <a:off x="742950" y="1809750"/>
            <a:ext cx="107156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8344A"/>
                </a:solidFill>
                <a:latin typeface="Arial"/>
                <a:ea typeface="Arial"/>
                <a:cs typeface="Arial"/>
              </a:defRPr>
            </a:defPPr>
            <a:lvl1pPr algn="l">
              <a:defRPr sz="3150" b="1">
                <a:solidFill>
                  <a:srgbClr val="18344A"/>
                </a:solidFill>
                <a:latin typeface="Arial"/>
                <a:ea typeface="Arial"/>
                <a:cs typeface="Arial"/>
              </a:defRPr>
            </a:lvl1pPr>
            <a:lvl2pPr algn="l">
              <a:defRPr sz="3150" b="1">
                <a:solidFill>
                  <a:srgbClr val="18344A"/>
                </a:solidFill>
                <a:latin typeface="Arial"/>
                <a:ea typeface="Arial"/>
                <a:cs typeface="Arial"/>
              </a:defRPr>
            </a:lvl2pPr>
            <a:lvl3pPr algn="l">
              <a:defRPr sz="3150" b="1">
                <a:solidFill>
                  <a:srgbClr val="18344A"/>
                </a:solidFill>
                <a:latin typeface="Arial"/>
                <a:ea typeface="Arial"/>
                <a:cs typeface="Arial"/>
              </a:defRPr>
            </a:lvl3pPr>
            <a:lvl4pPr algn="l">
              <a:defRPr sz="3150" b="1">
                <a:solidFill>
                  <a:srgbClr val="18344A"/>
                </a:solidFill>
                <a:latin typeface="Arial"/>
                <a:ea typeface="Arial"/>
                <a:cs typeface="Arial"/>
              </a:defRPr>
            </a:lvl4pPr>
            <a:lvl5pPr algn="l">
              <a:defRPr sz="3150" b="1">
                <a:solidFill>
                  <a:srgbClr val="18344A"/>
                </a:solidFill>
                <a:latin typeface="Arial"/>
                <a:ea typeface="Arial"/>
                <a:cs typeface="Arial"/>
              </a:defRPr>
            </a:lvl5pPr>
            <a:lvl6pPr algn="l">
              <a:defRPr sz="3150" b="1">
                <a:solidFill>
                  <a:srgbClr val="18344A"/>
                </a:solidFill>
                <a:latin typeface="Arial"/>
                <a:ea typeface="Arial"/>
                <a:cs typeface="Arial"/>
              </a:defRPr>
            </a:lvl6pPr>
            <a:lvl7pPr algn="l">
              <a:defRPr sz="3150" b="1">
                <a:solidFill>
                  <a:srgbClr val="18344A"/>
                </a:solidFill>
                <a:latin typeface="Arial"/>
                <a:ea typeface="Arial"/>
                <a:cs typeface="Arial"/>
              </a:defRPr>
            </a:lvl7pPr>
            <a:lvl8pPr algn="l">
              <a:defRPr sz="3150" b="1">
                <a:solidFill>
                  <a:srgbClr val="18344A"/>
                </a:solidFill>
                <a:latin typeface="Arial"/>
                <a:ea typeface="Arial"/>
                <a:cs typeface="Arial"/>
              </a:defRPr>
            </a:lvl8pPr>
            <a:lvl9pPr algn="l">
              <a:defRPr sz="3150" b="1">
                <a:solidFill>
                  <a:srgbClr val="18344A"/>
                </a:solidFill>
                <a:latin typeface="Arial"/>
                <a:ea typeface="Arial"/>
                <a:cs typeface="Arial"/>
              </a:defRPr>
            </a:lvl9pPr>
          </a:lstStyle>
          <a:p xmlns:a="http://schemas.openxmlformats.org/drawingml/2006/main">
            <a:pPr algn="l">
              <a:defRPr sz="3150" b="1">
                <a:solidFill>
                  <a:srgbClr val="18344A"/>
                </a:solidFill>
                <a:latin typeface="Arial"/>
                <a:ea typeface="Arial"/>
                <a:cs typeface="Arial"/>
              </a:defRPr>
            </a:pPr>
            <a:r>
              <a:rPr sz="3150" b="1">
                <a:solidFill>
                  <a:srgbClr val="18344A"/>
                </a:solidFill>
                <a:latin typeface="Arial"/>
                <a:ea typeface="Arial"/>
                <a:cs typeface="Arial"/>
              </a:rPr>
              <a:t>Vortrag und Rückfragen</a:t>
            </a:r>
          </a:p>
        </p:txBody>
      </p:sp>
      <p:sp>
        <p:nvSpPr>
          <p:cNvPr id="4" name="text">
            <a:extLst xmlns:a="http://schemas.openxmlformats.org/drawingml/2006/main">
              <a:ext uri="{FF2B5EF4-FFF2-40B4-BE49-F238E27FC236}">
                <a16:creationId xmlns:a16="http://schemas.microsoft.com/office/drawing/2014/main" id="{50AF3719-5F35-43CF-B42D-A1E9BCBD89F4}"/>
              </a:ext>
            </a:extLst>
          </p:cNvPr>
          <p:cNvSpPr>
            <a:spLocks xmlns:a="http://schemas.openxmlformats.org/drawingml/2006/main" noGrp="1"/>
          </p:cNvSpPr>
          <p:nvPr/>
        </p:nvSpPr>
        <p:spPr>
          <a:xfrm xmlns:a="http://schemas.openxmlformats.org/drawingml/2006/main">
            <a:off x="742950" y="3305175"/>
            <a:ext cx="1071562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Welche Frage möchtest du zur GFS klären?</a:t>
            </a:r>
          </a:p>
        </p:txBody>
      </p:sp>
      <p:sp>
        <p:nvSpPr>
          <p:cNvPr id="5" name="text">
            <a:extLst xmlns:a="http://schemas.openxmlformats.org/drawingml/2006/main">
              <a:ext uri="{FF2B5EF4-FFF2-40B4-BE49-F238E27FC236}">
                <a16:creationId xmlns:a16="http://schemas.microsoft.com/office/drawing/2014/main" id="{93F62700-0D5C-4A77-BD14-90224A12BECD}"/>
              </a:ext>
            </a:extLst>
          </p:cNvPr>
          <p:cNvSpPr>
            <a:spLocks xmlns:a="http://schemas.openxmlformats.org/drawingml/2006/main" noGrp="1"/>
          </p:cNvSpPr>
          <p:nvPr/>
        </p:nvSpPr>
        <p:spPr>
          <a:xfrm xmlns:a="http://schemas.openxmlformats.org/drawingml/2006/main">
            <a:off x="742950" y="4953000"/>
            <a:ext cx="10715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18344A"/>
                </a:solidFill>
                <a:latin typeface="Arial"/>
                <a:ea typeface="Arial"/>
                <a:cs typeface="Arial"/>
              </a:defRPr>
            </a:defPPr>
            <a:lvl1pPr algn="l">
              <a:defRPr sz="2400" b="1">
                <a:solidFill>
                  <a:srgbClr val="18344A"/>
                </a:solidFill>
                <a:latin typeface="Arial"/>
                <a:ea typeface="Arial"/>
                <a:cs typeface="Arial"/>
              </a:defRPr>
            </a:lvl1pPr>
            <a:lvl2pPr algn="l">
              <a:defRPr sz="2400" b="1">
                <a:solidFill>
                  <a:srgbClr val="18344A"/>
                </a:solidFill>
                <a:latin typeface="Arial"/>
                <a:ea typeface="Arial"/>
                <a:cs typeface="Arial"/>
              </a:defRPr>
            </a:lvl2pPr>
            <a:lvl3pPr algn="l">
              <a:defRPr sz="2400" b="1">
                <a:solidFill>
                  <a:srgbClr val="18344A"/>
                </a:solidFill>
                <a:latin typeface="Arial"/>
                <a:ea typeface="Arial"/>
                <a:cs typeface="Arial"/>
              </a:defRPr>
            </a:lvl3pPr>
            <a:lvl4pPr algn="l">
              <a:defRPr sz="2400" b="1">
                <a:solidFill>
                  <a:srgbClr val="18344A"/>
                </a:solidFill>
                <a:latin typeface="Arial"/>
                <a:ea typeface="Arial"/>
                <a:cs typeface="Arial"/>
              </a:defRPr>
            </a:lvl4pPr>
            <a:lvl5pPr algn="l">
              <a:defRPr sz="2400" b="1">
                <a:solidFill>
                  <a:srgbClr val="18344A"/>
                </a:solidFill>
                <a:latin typeface="Arial"/>
                <a:ea typeface="Arial"/>
                <a:cs typeface="Arial"/>
              </a:defRPr>
            </a:lvl5pPr>
            <a:lvl6pPr algn="l">
              <a:defRPr sz="2400" b="1">
                <a:solidFill>
                  <a:srgbClr val="18344A"/>
                </a:solidFill>
                <a:latin typeface="Arial"/>
                <a:ea typeface="Arial"/>
                <a:cs typeface="Arial"/>
              </a:defRPr>
            </a:lvl6pPr>
            <a:lvl7pPr algn="l">
              <a:defRPr sz="2400" b="1">
                <a:solidFill>
                  <a:srgbClr val="18344A"/>
                </a:solidFill>
                <a:latin typeface="Arial"/>
                <a:ea typeface="Arial"/>
                <a:cs typeface="Arial"/>
              </a:defRPr>
            </a:lvl7pPr>
            <a:lvl8pPr algn="l">
              <a:defRPr sz="2400" b="1">
                <a:solidFill>
                  <a:srgbClr val="18344A"/>
                </a:solidFill>
                <a:latin typeface="Arial"/>
                <a:ea typeface="Arial"/>
                <a:cs typeface="Arial"/>
              </a:defRPr>
            </a:lvl8pPr>
            <a:lvl9pPr algn="l">
              <a:defRPr sz="2400" b="1">
                <a:solidFill>
                  <a:srgbClr val="18344A"/>
                </a:solidFill>
                <a:latin typeface="Arial"/>
                <a:ea typeface="Arial"/>
                <a:cs typeface="Arial"/>
              </a:defRPr>
            </a:lvl9pPr>
          </a:lstStyle>
          <a:p xmlns:a="http://schemas.openxmlformats.org/drawingml/2006/main">
            <a:pPr algn="l">
              <a:defRPr sz="2400" b="1">
                <a:solidFill>
                  <a:srgbClr val="18344A"/>
                </a:solidFill>
                <a:latin typeface="Arial"/>
                <a:ea typeface="Arial"/>
                <a:cs typeface="Arial"/>
              </a:defRPr>
            </a:pPr>
            <a:r>
              <a:rPr sz="2400" b="1">
                <a:solidFill>
                  <a:srgbClr val="18344A"/>
                </a:solidFill>
                <a:latin typeface="Arial"/>
                <a:ea typeface="Arial"/>
                <a:cs typeface="Arial"/>
              </a:rPr>
              <a:t>Anschließend: Verständigung trotz Systemkonflikt</a:t>
            </a:r>
          </a:p>
        </p:txBody>
      </p:sp>
    </p:spTree>
    <p:extLst>
      <p:ext uri="{BB962C8B-B14F-4D97-AF65-F5344CB8AC3E}">
        <p14:creationId xmlns:p14="http://schemas.microsoft.com/office/powerpoint/2010/main" val="1906352656"/>
      </p:ext>
    </p:extLst>
  </p:cSld>
</p:sld>
</file>

<file path=ppt/slides/slide2.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F99C6A16-9903-4611-948C-68704B9C3062}"/>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Von der GFS zur Entspannung</a:t>
            </a:r>
          </a:p>
        </p:txBody>
      </p:sp>
      <p:sp>
        <p:nvSpPr>
          <p:cNvPr id="2" name="footer">
            <a:extLst xmlns:a="http://schemas.openxmlformats.org/drawingml/2006/main">
              <a:ext uri="{FF2B5EF4-FFF2-40B4-BE49-F238E27FC236}">
                <a16:creationId xmlns:a16="http://schemas.microsoft.com/office/drawing/2014/main" id="{E1343644-04AB-4604-B1BC-0DBA4B43C2AE}"/>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Anschluss an Medien und öffentliche Kritik · Minute 20–22</a:t>
            </a:r>
          </a:p>
        </p:txBody>
      </p:sp>
      <p:sp>
        <p:nvSpPr>
          <p:cNvPr id="3" name="text">
            <a:extLst xmlns:a="http://schemas.openxmlformats.org/drawingml/2006/main">
              <a:ext uri="{FF2B5EF4-FFF2-40B4-BE49-F238E27FC236}">
                <a16:creationId xmlns:a16="http://schemas.microsoft.com/office/drawing/2014/main" id="{7637D2F1-EEA3-44C6-AABC-BACB74320DDF}"/>
              </a:ext>
            </a:extLst>
          </p:cNvPr>
          <p:cNvSpPr>
            <a:spLocks xmlns:a="http://schemas.openxmlformats.org/drawingml/2006/main" noGrp="1"/>
          </p:cNvSpPr>
          <p:nvPr/>
        </p:nvSpPr>
        <p:spPr>
          <a:xfrm xmlns:a="http://schemas.openxmlformats.org/drawingml/2006/main">
            <a:off x="742950" y="1809750"/>
            <a:ext cx="1071562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1">
                <a:solidFill>
                  <a:srgbClr val="18344A"/>
                </a:solidFill>
                <a:latin typeface="Arial"/>
                <a:ea typeface="Arial"/>
                <a:cs typeface="Arial"/>
              </a:defRPr>
            </a:defPPr>
            <a:lvl1pPr algn="l">
              <a:defRPr sz="2550" b="1">
                <a:solidFill>
                  <a:srgbClr val="18344A"/>
                </a:solidFill>
                <a:latin typeface="Arial"/>
                <a:ea typeface="Arial"/>
                <a:cs typeface="Arial"/>
              </a:defRPr>
            </a:lvl1pPr>
            <a:lvl2pPr algn="l">
              <a:defRPr sz="2550" b="1">
                <a:solidFill>
                  <a:srgbClr val="18344A"/>
                </a:solidFill>
                <a:latin typeface="Arial"/>
                <a:ea typeface="Arial"/>
                <a:cs typeface="Arial"/>
              </a:defRPr>
            </a:lvl2pPr>
            <a:lvl3pPr algn="l">
              <a:defRPr sz="2550" b="1">
                <a:solidFill>
                  <a:srgbClr val="18344A"/>
                </a:solidFill>
                <a:latin typeface="Arial"/>
                <a:ea typeface="Arial"/>
                <a:cs typeface="Arial"/>
              </a:defRPr>
            </a:lvl3pPr>
            <a:lvl4pPr algn="l">
              <a:defRPr sz="2550" b="1">
                <a:solidFill>
                  <a:srgbClr val="18344A"/>
                </a:solidFill>
                <a:latin typeface="Arial"/>
                <a:ea typeface="Arial"/>
                <a:cs typeface="Arial"/>
              </a:defRPr>
            </a:lvl4pPr>
            <a:lvl5pPr algn="l">
              <a:defRPr sz="2550" b="1">
                <a:solidFill>
                  <a:srgbClr val="18344A"/>
                </a:solidFill>
                <a:latin typeface="Arial"/>
                <a:ea typeface="Arial"/>
                <a:cs typeface="Arial"/>
              </a:defRPr>
            </a:lvl5pPr>
            <a:lvl6pPr algn="l">
              <a:defRPr sz="2550" b="1">
                <a:solidFill>
                  <a:srgbClr val="18344A"/>
                </a:solidFill>
                <a:latin typeface="Arial"/>
                <a:ea typeface="Arial"/>
                <a:cs typeface="Arial"/>
              </a:defRPr>
            </a:lvl6pPr>
            <a:lvl7pPr algn="l">
              <a:defRPr sz="2550" b="1">
                <a:solidFill>
                  <a:srgbClr val="18344A"/>
                </a:solidFill>
                <a:latin typeface="Arial"/>
                <a:ea typeface="Arial"/>
                <a:cs typeface="Arial"/>
              </a:defRPr>
            </a:lvl7pPr>
            <a:lvl8pPr algn="l">
              <a:defRPr sz="2550" b="1">
                <a:solidFill>
                  <a:srgbClr val="18344A"/>
                </a:solidFill>
                <a:latin typeface="Arial"/>
                <a:ea typeface="Arial"/>
                <a:cs typeface="Arial"/>
              </a:defRPr>
            </a:lvl8pPr>
            <a:lvl9pPr algn="l">
              <a:defRPr sz="2550" b="1">
                <a:solidFill>
                  <a:srgbClr val="18344A"/>
                </a:solidFill>
                <a:latin typeface="Arial"/>
                <a:ea typeface="Arial"/>
                <a:cs typeface="Arial"/>
              </a:defRPr>
            </a:lvl9pPr>
          </a:lstStyle>
          <a:p xmlns:a="http://schemas.openxmlformats.org/drawingml/2006/main">
            <a:pPr algn="l">
              <a:defRPr sz="2550" b="1">
                <a:solidFill>
                  <a:srgbClr val="18344A"/>
                </a:solidFill>
                <a:latin typeface="Arial"/>
                <a:ea typeface="Arial"/>
                <a:cs typeface="Arial"/>
              </a:defRPr>
            </a:pPr>
            <a:r>
              <a:rPr sz="2550" b="1">
                <a:solidFill>
                  <a:srgbClr val="18344A"/>
                </a:solidFill>
                <a:latin typeface="Arial"/>
                <a:ea typeface="Arial"/>
                <a:cs typeface="Arial"/>
              </a:rPr>
              <a:t>Welcher Unterschied im Umgang mit öffentlicher</a:t>
            </a:r>
          </a:p>
          <a:p xmlns:a="http://schemas.openxmlformats.org/drawingml/2006/main">
            <a:pPr algn="l">
              <a:defRPr sz="2550" b="1">
                <a:solidFill>
                  <a:srgbClr val="18344A"/>
                </a:solidFill>
                <a:latin typeface="Arial"/>
                <a:ea typeface="Arial"/>
                <a:cs typeface="Arial"/>
              </a:defRPr>
            </a:pPr>
            <a:r>
              <a:rPr sz="2550" b="1">
                <a:solidFill>
                  <a:srgbClr val="18344A"/>
                </a:solidFill>
                <a:latin typeface="Arial"/>
                <a:ea typeface="Arial"/>
                <a:cs typeface="Arial"/>
              </a:rPr>
              <a:t>Kritik wurde in der GFS sichtbar?</a:t>
            </a:r>
          </a:p>
        </p:txBody>
      </p:sp>
      <p:sp>
        <p:nvSpPr>
          <p:cNvPr id="4" name="text">
            <a:extLst xmlns:a="http://schemas.openxmlformats.org/drawingml/2006/main">
              <a:ext uri="{FF2B5EF4-FFF2-40B4-BE49-F238E27FC236}">
                <a16:creationId xmlns:a16="http://schemas.microsoft.com/office/drawing/2014/main" id="{5E36A1A9-835B-499F-B279-F45E249E556A}"/>
              </a:ext>
            </a:extLst>
          </p:cNvPr>
          <p:cNvSpPr>
            <a:spLocks xmlns:a="http://schemas.openxmlformats.org/drawingml/2006/main" noGrp="1"/>
          </p:cNvSpPr>
          <p:nvPr/>
        </p:nvSpPr>
        <p:spPr>
          <a:xfrm xmlns:a="http://schemas.openxmlformats.org/drawingml/2006/main">
            <a:off x="742950" y="3714750"/>
            <a:ext cx="107156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Halte einen konkreten Zusammenhang fest.</a:t>
            </a:r>
          </a:p>
        </p:txBody>
      </p:sp>
      <p:sp>
        <p:nvSpPr>
          <p:cNvPr id="5" name="text">
            <a:extLst xmlns:a="http://schemas.openxmlformats.org/drawingml/2006/main">
              <a:ext uri="{FF2B5EF4-FFF2-40B4-BE49-F238E27FC236}">
                <a16:creationId xmlns:a16="http://schemas.microsoft.com/office/drawing/2014/main" id="{CC2CC145-DCA6-42DE-B341-E99A6EA2AFDC}"/>
              </a:ext>
            </a:extLst>
          </p:cNvPr>
          <p:cNvSpPr>
            <a:spLocks xmlns:a="http://schemas.openxmlformats.org/drawingml/2006/main" noGrp="1"/>
          </p:cNvSpPr>
          <p:nvPr/>
        </p:nvSpPr>
        <p:spPr>
          <a:xfrm xmlns:a="http://schemas.openxmlformats.org/drawingml/2006/main">
            <a:off x="742950" y="5219700"/>
            <a:ext cx="10715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18344A"/>
                </a:solidFill>
                <a:latin typeface="Arial"/>
                <a:ea typeface="Arial"/>
                <a:cs typeface="Arial"/>
              </a:defRPr>
            </a:defPPr>
            <a:lvl1pPr algn="l">
              <a:defRPr sz="2250" b="1">
                <a:solidFill>
                  <a:srgbClr val="18344A"/>
                </a:solidFill>
                <a:latin typeface="Arial"/>
                <a:ea typeface="Arial"/>
                <a:cs typeface="Arial"/>
              </a:defRPr>
            </a:lvl1pPr>
            <a:lvl2pPr algn="l">
              <a:defRPr sz="2250" b="1">
                <a:solidFill>
                  <a:srgbClr val="18344A"/>
                </a:solidFill>
                <a:latin typeface="Arial"/>
                <a:ea typeface="Arial"/>
                <a:cs typeface="Arial"/>
              </a:defRPr>
            </a:lvl2pPr>
            <a:lvl3pPr algn="l">
              <a:defRPr sz="2250" b="1">
                <a:solidFill>
                  <a:srgbClr val="18344A"/>
                </a:solidFill>
                <a:latin typeface="Arial"/>
                <a:ea typeface="Arial"/>
                <a:cs typeface="Arial"/>
              </a:defRPr>
            </a:lvl3pPr>
            <a:lvl4pPr algn="l">
              <a:defRPr sz="2250" b="1">
                <a:solidFill>
                  <a:srgbClr val="18344A"/>
                </a:solidFill>
                <a:latin typeface="Arial"/>
                <a:ea typeface="Arial"/>
                <a:cs typeface="Arial"/>
              </a:defRPr>
            </a:lvl4pPr>
            <a:lvl5pPr algn="l">
              <a:defRPr sz="2250" b="1">
                <a:solidFill>
                  <a:srgbClr val="18344A"/>
                </a:solidFill>
                <a:latin typeface="Arial"/>
                <a:ea typeface="Arial"/>
                <a:cs typeface="Arial"/>
              </a:defRPr>
            </a:lvl5pPr>
            <a:lvl6pPr algn="l">
              <a:defRPr sz="2250" b="1">
                <a:solidFill>
                  <a:srgbClr val="18344A"/>
                </a:solidFill>
                <a:latin typeface="Arial"/>
                <a:ea typeface="Arial"/>
                <a:cs typeface="Arial"/>
              </a:defRPr>
            </a:lvl6pPr>
            <a:lvl7pPr algn="l">
              <a:defRPr sz="2250" b="1">
                <a:solidFill>
                  <a:srgbClr val="18344A"/>
                </a:solidFill>
                <a:latin typeface="Arial"/>
                <a:ea typeface="Arial"/>
                <a:cs typeface="Arial"/>
              </a:defRPr>
            </a:lvl7pPr>
            <a:lvl8pPr algn="l">
              <a:defRPr sz="2250" b="1">
                <a:solidFill>
                  <a:srgbClr val="18344A"/>
                </a:solidFill>
                <a:latin typeface="Arial"/>
                <a:ea typeface="Arial"/>
                <a:cs typeface="Arial"/>
              </a:defRPr>
            </a:lvl8pPr>
            <a:lvl9pPr algn="l">
              <a:defRPr sz="2250" b="1">
                <a:solidFill>
                  <a:srgbClr val="18344A"/>
                </a:solidFill>
                <a:latin typeface="Arial"/>
                <a:ea typeface="Arial"/>
                <a:cs typeface="Arial"/>
              </a:defRPr>
            </a:lvl9pPr>
          </a:lstStyle>
          <a:p xmlns:a="http://schemas.openxmlformats.org/drawingml/2006/main">
            <a:pPr algn="l">
              <a:defRPr sz="2250" b="1">
                <a:solidFill>
                  <a:srgbClr val="18344A"/>
                </a:solidFill>
                <a:latin typeface="Arial"/>
                <a:ea typeface="Arial"/>
                <a:cs typeface="Arial"/>
              </a:defRPr>
            </a:pPr>
            <a:r>
              <a:rPr sz="2250" b="1">
                <a:solidFill>
                  <a:srgbClr val="18344A"/>
                </a:solidFill>
                <a:latin typeface="Arial"/>
                <a:ea typeface="Arial"/>
                <a:cs typeface="Arial"/>
              </a:rPr>
              <a:t>Wie konnten solche Staaten dennoch zusammenarbeiten?</a:t>
            </a:r>
          </a:p>
        </p:txBody>
      </p:sp>
    </p:spTree>
    <p:extLst>
      <p:ext uri="{BB962C8B-B14F-4D97-AF65-F5344CB8AC3E}">
        <p14:creationId xmlns:p14="http://schemas.microsoft.com/office/powerpoint/2010/main" val="286849357"/>
      </p:ext>
    </p:extLst>
  </p:cSld>
</p:sld>
</file>

<file path=ppt/slides/slide3.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EAF00E82-86C9-4E90-8204-C4F20872B436}"/>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1968 und 1975: eine offene Frage</a:t>
            </a:r>
          </a:p>
        </p:txBody>
      </p:sp>
      <p:sp>
        <p:nvSpPr>
          <p:cNvPr id="2" name="footer">
            <a:extLst xmlns:a="http://schemas.openxmlformats.org/drawingml/2006/main">
              <a:ext uri="{FF2B5EF4-FFF2-40B4-BE49-F238E27FC236}">
                <a16:creationId xmlns:a16="http://schemas.microsoft.com/office/drawing/2014/main" id="{137A3E84-404C-45FB-A2A3-26899AC7F1CD}"/>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B1 · Problemöffnung · Minute 22–24</a:t>
            </a:r>
          </a:p>
        </p:txBody>
      </p:sp>
      <p:sp>
        <p:nvSpPr>
          <p:cNvPr id="3" name="text">
            <a:extLst xmlns:a="http://schemas.openxmlformats.org/drawingml/2006/main">
              <a:ext uri="{FF2B5EF4-FFF2-40B4-BE49-F238E27FC236}">
                <a16:creationId xmlns:a16="http://schemas.microsoft.com/office/drawing/2014/main" id="{7DDD20B7-F721-42EF-8463-E3F071BE61F4}"/>
              </a:ext>
            </a:extLst>
          </p:cNvPr>
          <p:cNvSpPr>
            <a:spLocks xmlns:a="http://schemas.openxmlformats.org/drawingml/2006/main" noGrp="1"/>
          </p:cNvSpPr>
          <p:nvPr/>
        </p:nvSpPr>
        <p:spPr>
          <a:xfrm xmlns:a="http://schemas.openxmlformats.org/drawingml/2006/main">
            <a:off x="742950" y="1800225"/>
            <a:ext cx="3714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18344A"/>
                </a:solidFill>
                <a:latin typeface="Arial"/>
                <a:ea typeface="Arial"/>
                <a:cs typeface="Arial"/>
              </a:defRPr>
            </a:defPPr>
            <a:lvl1pPr algn="l">
              <a:defRPr sz="2400" b="1">
                <a:solidFill>
                  <a:srgbClr val="18344A"/>
                </a:solidFill>
                <a:latin typeface="Arial"/>
                <a:ea typeface="Arial"/>
                <a:cs typeface="Arial"/>
              </a:defRPr>
            </a:lvl1pPr>
            <a:lvl2pPr algn="l">
              <a:defRPr sz="2400" b="1">
                <a:solidFill>
                  <a:srgbClr val="18344A"/>
                </a:solidFill>
                <a:latin typeface="Arial"/>
                <a:ea typeface="Arial"/>
                <a:cs typeface="Arial"/>
              </a:defRPr>
            </a:lvl2pPr>
            <a:lvl3pPr algn="l">
              <a:defRPr sz="2400" b="1">
                <a:solidFill>
                  <a:srgbClr val="18344A"/>
                </a:solidFill>
                <a:latin typeface="Arial"/>
                <a:ea typeface="Arial"/>
                <a:cs typeface="Arial"/>
              </a:defRPr>
            </a:lvl3pPr>
            <a:lvl4pPr algn="l">
              <a:defRPr sz="2400" b="1">
                <a:solidFill>
                  <a:srgbClr val="18344A"/>
                </a:solidFill>
                <a:latin typeface="Arial"/>
                <a:ea typeface="Arial"/>
                <a:cs typeface="Arial"/>
              </a:defRPr>
            </a:lvl4pPr>
            <a:lvl5pPr algn="l">
              <a:defRPr sz="2400" b="1">
                <a:solidFill>
                  <a:srgbClr val="18344A"/>
                </a:solidFill>
                <a:latin typeface="Arial"/>
                <a:ea typeface="Arial"/>
                <a:cs typeface="Arial"/>
              </a:defRPr>
            </a:lvl5pPr>
            <a:lvl6pPr algn="l">
              <a:defRPr sz="2400" b="1">
                <a:solidFill>
                  <a:srgbClr val="18344A"/>
                </a:solidFill>
                <a:latin typeface="Arial"/>
                <a:ea typeface="Arial"/>
                <a:cs typeface="Arial"/>
              </a:defRPr>
            </a:lvl6pPr>
            <a:lvl7pPr algn="l">
              <a:defRPr sz="2400" b="1">
                <a:solidFill>
                  <a:srgbClr val="18344A"/>
                </a:solidFill>
                <a:latin typeface="Arial"/>
                <a:ea typeface="Arial"/>
                <a:cs typeface="Arial"/>
              </a:defRPr>
            </a:lvl7pPr>
            <a:lvl8pPr algn="l">
              <a:defRPr sz="2400" b="1">
                <a:solidFill>
                  <a:srgbClr val="18344A"/>
                </a:solidFill>
                <a:latin typeface="Arial"/>
                <a:ea typeface="Arial"/>
                <a:cs typeface="Arial"/>
              </a:defRPr>
            </a:lvl8pPr>
            <a:lvl9pPr algn="l">
              <a:defRPr sz="2400" b="1">
                <a:solidFill>
                  <a:srgbClr val="18344A"/>
                </a:solidFill>
                <a:latin typeface="Arial"/>
                <a:ea typeface="Arial"/>
                <a:cs typeface="Arial"/>
              </a:defRPr>
            </a:lvl9pPr>
          </a:lstStyle>
          <a:p xmlns:a="http://schemas.openxmlformats.org/drawingml/2006/main">
            <a:pPr algn="l">
              <a:defRPr sz="2400" b="1">
                <a:solidFill>
                  <a:srgbClr val="18344A"/>
                </a:solidFill>
                <a:latin typeface="Arial"/>
                <a:ea typeface="Arial"/>
                <a:cs typeface="Arial"/>
              </a:defRPr>
            </a:pPr>
            <a:r>
              <a:rPr sz="2400" b="1">
                <a:solidFill>
                  <a:srgbClr val="18344A"/>
                </a:solidFill>
                <a:latin typeface="Arial"/>
                <a:ea typeface="Arial"/>
                <a:cs typeface="Arial"/>
              </a:rPr>
              <a:t>Prag 1968</a:t>
            </a:r>
          </a:p>
          <a:p xmlns:a="http://schemas.openxmlformats.org/drawingml/2006/main">
            <a:pPr algn="l">
              <a:defRPr sz="2400" b="1">
                <a:solidFill>
                  <a:srgbClr val="18344A"/>
                </a:solidFill>
                <a:latin typeface="Arial"/>
                <a:ea typeface="Arial"/>
                <a:cs typeface="Arial"/>
              </a:defRPr>
            </a:pPr>
            <a:r>
              <a:rPr sz="2400" b="1">
                <a:solidFill>
                  <a:srgbClr val="18344A"/>
                </a:solidFill>
                <a:latin typeface="Arial"/>
                <a:ea typeface="Arial"/>
                <a:cs typeface="Arial"/>
              </a:rPr>
              <a:t>Militärisches Eingreifen</a:t>
            </a:r>
          </a:p>
          <a:p xmlns:a="http://schemas.openxmlformats.org/drawingml/2006/main">
            <a:pPr algn="l">
              <a:defRPr sz="2400" b="1">
                <a:solidFill>
                  <a:srgbClr val="18344A"/>
                </a:solidFill>
                <a:latin typeface="Arial"/>
                <a:ea typeface="Arial"/>
                <a:cs typeface="Arial"/>
              </a:defRPr>
            </a:pPr>
            <a:r>
              <a:rPr sz="2400" b="1">
                <a:solidFill>
                  <a:srgbClr val="18344A"/>
                </a:solidFill>
                <a:latin typeface="Arial"/>
                <a:ea typeface="Arial"/>
                <a:cs typeface="Arial"/>
              </a:rPr>
              <a:t>begrenzt Reformen.</a:t>
            </a:r>
          </a:p>
        </p:txBody>
      </p:sp>
      <p:sp>
        <p:nvSpPr>
          <p:cNvPr id="4" name="text">
            <a:extLst xmlns:a="http://schemas.openxmlformats.org/drawingml/2006/main">
              <a:ext uri="{FF2B5EF4-FFF2-40B4-BE49-F238E27FC236}">
                <a16:creationId xmlns:a16="http://schemas.microsoft.com/office/drawing/2014/main" id="{53DCB82E-5075-4BFF-B9E1-CBC2E203470E}"/>
              </a:ext>
            </a:extLst>
          </p:cNvPr>
          <p:cNvSpPr>
            <a:spLocks xmlns:a="http://schemas.openxmlformats.org/drawingml/2006/main" noGrp="1"/>
          </p:cNvSpPr>
          <p:nvPr/>
        </p:nvSpPr>
        <p:spPr>
          <a:xfrm xmlns:a="http://schemas.openxmlformats.org/drawingml/2006/main">
            <a:off x="742950" y="3505200"/>
            <a:ext cx="3714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Helsinki 1975</a:t>
            </a:r>
          </a:p>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Vertreter gegnerischer</a:t>
            </a:r>
          </a:p>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Systeme unterzeichnen</a:t>
            </a:r>
          </a:p>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eine gemeinsame Akte.</a:t>
            </a:r>
          </a:p>
        </p:txBody>
      </p:sp>
      <p:pic>
        <p:nvPicPr>
          <p:cNvPr id="5" name="">
            <a:extLst xmlns:a="http://schemas.openxmlformats.org/drawingml/2006/main">
              <a:ext uri="{FF2B5EF4-FFF2-40B4-BE49-F238E27FC236}">
                <a16:creationId xmlns:a16="http://schemas.microsoft.com/office/drawing/2014/main" id="{B0B3B3AF-E544-4678-BCD0-032019E795BB}"/>
              </a:ext>
            </a:extLst>
          </p:cNvPr>
          <p:cNvPicPr>
            <a:picLocks xmlns:a="http://schemas.openxmlformats.org/drawingml/2006/main" noChangeAspect="1"/>
          </p:cNvPicPr>
          <p:nvPr/>
        </p:nvPicPr>
        <p:blipFill>
          <a:blip xmlns:r="http://schemas.openxmlformats.org/officeDocument/2006/relationships" xmlns:a="http://schemas.openxmlformats.org/drawingml/2006/main" r:embed="R65dd953a3dcf4053"/>
          <a:stretch xmlns:a="http://schemas.openxmlformats.org/drawingml/2006/main"/>
        </p:blipFill>
        <p:spPr>
          <a:xfrm xmlns:a="http://schemas.openxmlformats.org/drawingml/2006/main">
            <a:off x="4762500" y="1725193"/>
            <a:ext cx="6686550" cy="4331539"/>
          </a:xfrm>
          <a:prstGeom xmlns:a="http://schemas.openxmlformats.org/drawingml/2006/main" prst="rect">
            <a:avLst/>
          </a:prstGeom>
        </p:spPr>
      </p:pic>
      <p:sp>
        <p:nvSpPr>
          <p:cNvPr id="6" name="text">
            <a:extLst xmlns:a="http://schemas.openxmlformats.org/drawingml/2006/main">
              <a:ext uri="{FF2B5EF4-FFF2-40B4-BE49-F238E27FC236}">
                <a16:creationId xmlns:a16="http://schemas.microsoft.com/office/drawing/2014/main" id="{3D135A2B-677C-4B71-9E47-1E6A0AC56110}"/>
              </a:ext>
            </a:extLst>
          </p:cNvPr>
          <p:cNvSpPr>
            <a:spLocks xmlns:a="http://schemas.openxmlformats.org/drawingml/2006/main" noGrp="1"/>
          </p:cNvSpPr>
          <p:nvPr/>
        </p:nvSpPr>
        <p:spPr>
          <a:xfrm xmlns:a="http://schemas.openxmlformats.org/drawingml/2006/main">
            <a:off x="742950" y="5467350"/>
            <a:ext cx="37338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18344A"/>
                </a:solidFill>
                <a:latin typeface="Arial"/>
                <a:ea typeface="Arial"/>
                <a:cs typeface="Arial"/>
              </a:defRPr>
            </a:defPPr>
            <a:lvl1pPr algn="l">
              <a:defRPr sz="2250" b="1">
                <a:solidFill>
                  <a:srgbClr val="18344A"/>
                </a:solidFill>
                <a:latin typeface="Arial"/>
                <a:ea typeface="Arial"/>
                <a:cs typeface="Arial"/>
              </a:defRPr>
            </a:lvl1pPr>
            <a:lvl2pPr algn="l">
              <a:defRPr sz="2250" b="1">
                <a:solidFill>
                  <a:srgbClr val="18344A"/>
                </a:solidFill>
                <a:latin typeface="Arial"/>
                <a:ea typeface="Arial"/>
                <a:cs typeface="Arial"/>
              </a:defRPr>
            </a:lvl2pPr>
            <a:lvl3pPr algn="l">
              <a:defRPr sz="2250" b="1">
                <a:solidFill>
                  <a:srgbClr val="18344A"/>
                </a:solidFill>
                <a:latin typeface="Arial"/>
                <a:ea typeface="Arial"/>
                <a:cs typeface="Arial"/>
              </a:defRPr>
            </a:lvl3pPr>
            <a:lvl4pPr algn="l">
              <a:defRPr sz="2250" b="1">
                <a:solidFill>
                  <a:srgbClr val="18344A"/>
                </a:solidFill>
                <a:latin typeface="Arial"/>
                <a:ea typeface="Arial"/>
                <a:cs typeface="Arial"/>
              </a:defRPr>
            </a:lvl4pPr>
            <a:lvl5pPr algn="l">
              <a:defRPr sz="2250" b="1">
                <a:solidFill>
                  <a:srgbClr val="18344A"/>
                </a:solidFill>
                <a:latin typeface="Arial"/>
                <a:ea typeface="Arial"/>
                <a:cs typeface="Arial"/>
              </a:defRPr>
            </a:lvl5pPr>
            <a:lvl6pPr algn="l">
              <a:defRPr sz="2250" b="1">
                <a:solidFill>
                  <a:srgbClr val="18344A"/>
                </a:solidFill>
                <a:latin typeface="Arial"/>
                <a:ea typeface="Arial"/>
                <a:cs typeface="Arial"/>
              </a:defRPr>
            </a:lvl6pPr>
            <a:lvl7pPr algn="l">
              <a:defRPr sz="2250" b="1">
                <a:solidFill>
                  <a:srgbClr val="18344A"/>
                </a:solidFill>
                <a:latin typeface="Arial"/>
                <a:ea typeface="Arial"/>
                <a:cs typeface="Arial"/>
              </a:defRPr>
            </a:lvl7pPr>
            <a:lvl8pPr algn="l">
              <a:defRPr sz="2250" b="1">
                <a:solidFill>
                  <a:srgbClr val="18344A"/>
                </a:solidFill>
                <a:latin typeface="Arial"/>
                <a:ea typeface="Arial"/>
                <a:cs typeface="Arial"/>
              </a:defRPr>
            </a:lvl8pPr>
            <a:lvl9pPr algn="l">
              <a:defRPr sz="2250" b="1">
                <a:solidFill>
                  <a:srgbClr val="18344A"/>
                </a:solidFill>
                <a:latin typeface="Arial"/>
                <a:ea typeface="Arial"/>
                <a:cs typeface="Arial"/>
              </a:defRPr>
            </a:lvl9pPr>
          </a:lstStyle>
          <a:p xmlns:a="http://schemas.openxmlformats.org/drawingml/2006/main">
            <a:pPr algn="l">
              <a:defRPr sz="2250" b="1">
                <a:solidFill>
                  <a:srgbClr val="18344A"/>
                </a:solidFill>
                <a:latin typeface="Arial"/>
                <a:ea typeface="Arial"/>
                <a:cs typeface="Arial"/>
              </a:defRPr>
            </a:pPr>
            <a:r>
              <a:rPr sz="2250" b="1">
                <a:solidFill>
                  <a:srgbClr val="18344A"/>
                </a:solidFill>
                <a:latin typeface="Arial"/>
                <a:ea typeface="Arial"/>
                <a:cs typeface="Arial"/>
              </a:rPr>
              <a:t>Welche Frage entsteht daraus?</a:t>
            </a:r>
          </a:p>
        </p:txBody>
      </p:sp>
      <p:sp>
        <p:nvSpPr>
          <p:cNvPr id="7" name="text">
            <a:extLst xmlns:a="http://schemas.openxmlformats.org/drawingml/2006/main">
              <a:ext uri="{FF2B5EF4-FFF2-40B4-BE49-F238E27FC236}">
                <a16:creationId xmlns:a16="http://schemas.microsoft.com/office/drawing/2014/main" id="{0A74E4CE-578D-45B5-87AD-5214151D8154}"/>
              </a:ext>
            </a:extLst>
          </p:cNvPr>
          <p:cNvSpPr>
            <a:spLocks xmlns:a="http://schemas.openxmlformats.org/drawingml/2006/main" noGrp="1"/>
          </p:cNvSpPr>
          <p:nvPr/>
        </p:nvSpPr>
        <p:spPr>
          <a:xfrm xmlns:a="http://schemas.openxmlformats.org/drawingml/2006/main">
            <a:off x="4762500" y="6096000"/>
            <a:ext cx="66865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0">
                <a:solidFill>
                  <a:srgbClr val="53616D"/>
                </a:solidFill>
                <a:latin typeface="Arial"/>
                <a:ea typeface="Arial"/>
                <a:cs typeface="Arial"/>
              </a:defRPr>
            </a:defPPr>
            <a:lvl1pPr algn="l">
              <a:defRPr sz="975" b="0">
                <a:solidFill>
                  <a:srgbClr val="53616D"/>
                </a:solidFill>
                <a:latin typeface="Arial"/>
                <a:ea typeface="Arial"/>
                <a:cs typeface="Arial"/>
              </a:defRPr>
            </a:lvl1pPr>
            <a:lvl2pPr algn="l">
              <a:defRPr sz="975" b="0">
                <a:solidFill>
                  <a:srgbClr val="53616D"/>
                </a:solidFill>
                <a:latin typeface="Arial"/>
                <a:ea typeface="Arial"/>
                <a:cs typeface="Arial"/>
              </a:defRPr>
            </a:lvl2pPr>
            <a:lvl3pPr algn="l">
              <a:defRPr sz="975" b="0">
                <a:solidFill>
                  <a:srgbClr val="53616D"/>
                </a:solidFill>
                <a:latin typeface="Arial"/>
                <a:ea typeface="Arial"/>
                <a:cs typeface="Arial"/>
              </a:defRPr>
            </a:lvl3pPr>
            <a:lvl4pPr algn="l">
              <a:defRPr sz="975" b="0">
                <a:solidFill>
                  <a:srgbClr val="53616D"/>
                </a:solidFill>
                <a:latin typeface="Arial"/>
                <a:ea typeface="Arial"/>
                <a:cs typeface="Arial"/>
              </a:defRPr>
            </a:lvl4pPr>
            <a:lvl5pPr algn="l">
              <a:defRPr sz="975" b="0">
                <a:solidFill>
                  <a:srgbClr val="53616D"/>
                </a:solidFill>
                <a:latin typeface="Arial"/>
                <a:ea typeface="Arial"/>
                <a:cs typeface="Arial"/>
              </a:defRPr>
            </a:lvl5pPr>
            <a:lvl6pPr algn="l">
              <a:defRPr sz="975" b="0">
                <a:solidFill>
                  <a:srgbClr val="53616D"/>
                </a:solidFill>
                <a:latin typeface="Arial"/>
                <a:ea typeface="Arial"/>
                <a:cs typeface="Arial"/>
              </a:defRPr>
            </a:lvl6pPr>
            <a:lvl7pPr algn="l">
              <a:defRPr sz="975" b="0">
                <a:solidFill>
                  <a:srgbClr val="53616D"/>
                </a:solidFill>
                <a:latin typeface="Arial"/>
                <a:ea typeface="Arial"/>
                <a:cs typeface="Arial"/>
              </a:defRPr>
            </a:lvl7pPr>
            <a:lvl8pPr algn="l">
              <a:defRPr sz="975" b="0">
                <a:solidFill>
                  <a:srgbClr val="53616D"/>
                </a:solidFill>
                <a:latin typeface="Arial"/>
                <a:ea typeface="Arial"/>
                <a:cs typeface="Arial"/>
              </a:defRPr>
            </a:lvl8pPr>
            <a:lvl9pPr algn="l">
              <a:defRPr sz="975" b="0">
                <a:solidFill>
                  <a:srgbClr val="53616D"/>
                </a:solidFill>
                <a:latin typeface="Arial"/>
                <a:ea typeface="Arial"/>
                <a:cs typeface="Arial"/>
              </a:defRPr>
            </a:lvl9pPr>
          </a:lstStyle>
          <a:p xmlns:a="http://schemas.openxmlformats.org/drawingml/2006/main">
            <a:pPr algn="l">
              <a:defRPr sz="975" b="0">
                <a:solidFill>
                  <a:srgbClr val="53616D"/>
                </a:solidFill>
                <a:latin typeface="Arial"/>
                <a:ea typeface="Arial"/>
                <a:cs typeface="Arial"/>
              </a:defRPr>
            </a:pPr>
            <a:r>
              <a:rPr sz="975" b="0">
                <a:solidFill>
                  <a:srgbClr val="53616D"/>
                </a:solidFill>
                <a:latin typeface="Arial"/>
                <a:ea typeface="Arial"/>
                <a:cs typeface="Arial"/>
              </a:rPr>
              <a:t>Bundesarchiv, Bild 183-P0805-314 / Sturm, Horst / CC-BY-SA 3.0 DE</a:t>
            </a:r>
          </a:p>
        </p:txBody>
      </p:sp>
    </p:spTree>
    <p:extLst>
      <p:ext uri="{BB962C8B-B14F-4D97-AF65-F5344CB8AC3E}">
        <p14:creationId xmlns:p14="http://schemas.microsoft.com/office/powerpoint/2010/main" val="1828264471"/>
      </p:ext>
    </p:extLst>
  </p:cSld>
</p:sld>
</file>

<file path=ppt/slides/slide4.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5BAC70E2-91DD-4FF6-8783-74097B0024B3}"/>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Verständigung trotz Systemkonflikt</a:t>
            </a:r>
          </a:p>
        </p:txBody>
      </p:sp>
      <p:sp>
        <p:nvSpPr>
          <p:cNvPr id="2" name="footer">
            <a:extLst xmlns:a="http://schemas.openxmlformats.org/drawingml/2006/main">
              <a:ext uri="{FF2B5EF4-FFF2-40B4-BE49-F238E27FC236}">
                <a16:creationId xmlns:a16="http://schemas.microsoft.com/office/drawing/2014/main" id="{81F589FB-0BFF-4DB1-BB1A-C5AA014072AB}"/>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Leitfrage und eigenes Lernprodukt · bis Minute 25</a:t>
            </a:r>
          </a:p>
        </p:txBody>
      </p:sp>
      <p:sp>
        <p:nvSpPr>
          <p:cNvPr id="3" name="text">
            <a:extLst xmlns:a="http://schemas.openxmlformats.org/drawingml/2006/main">
              <a:ext uri="{FF2B5EF4-FFF2-40B4-BE49-F238E27FC236}">
                <a16:creationId xmlns:a16="http://schemas.microsoft.com/office/drawing/2014/main" id="{68BCD93D-6D8E-4B4F-BA92-911450AD7B89}"/>
              </a:ext>
            </a:extLst>
          </p:cNvPr>
          <p:cNvSpPr>
            <a:spLocks xmlns:a="http://schemas.openxmlformats.org/drawingml/2006/main" noGrp="1"/>
          </p:cNvSpPr>
          <p:nvPr/>
        </p:nvSpPr>
        <p:spPr>
          <a:xfrm xmlns:a="http://schemas.openxmlformats.org/drawingml/2006/main">
            <a:off x="742950" y="1781175"/>
            <a:ext cx="10715625"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8344A"/>
                </a:solidFill>
                <a:latin typeface="Arial"/>
                <a:ea typeface="Arial"/>
                <a:cs typeface="Arial"/>
              </a:defRPr>
            </a:defPPr>
            <a:lvl1pPr algn="l">
              <a:defRPr sz="3150" b="1">
                <a:solidFill>
                  <a:srgbClr val="18344A"/>
                </a:solidFill>
                <a:latin typeface="Arial"/>
                <a:ea typeface="Arial"/>
                <a:cs typeface="Arial"/>
              </a:defRPr>
            </a:lvl1pPr>
            <a:lvl2pPr algn="l">
              <a:defRPr sz="3150" b="1">
                <a:solidFill>
                  <a:srgbClr val="18344A"/>
                </a:solidFill>
                <a:latin typeface="Arial"/>
                <a:ea typeface="Arial"/>
                <a:cs typeface="Arial"/>
              </a:defRPr>
            </a:lvl2pPr>
            <a:lvl3pPr algn="l">
              <a:defRPr sz="3150" b="1">
                <a:solidFill>
                  <a:srgbClr val="18344A"/>
                </a:solidFill>
                <a:latin typeface="Arial"/>
                <a:ea typeface="Arial"/>
                <a:cs typeface="Arial"/>
              </a:defRPr>
            </a:lvl3pPr>
            <a:lvl4pPr algn="l">
              <a:defRPr sz="3150" b="1">
                <a:solidFill>
                  <a:srgbClr val="18344A"/>
                </a:solidFill>
                <a:latin typeface="Arial"/>
                <a:ea typeface="Arial"/>
                <a:cs typeface="Arial"/>
              </a:defRPr>
            </a:lvl4pPr>
            <a:lvl5pPr algn="l">
              <a:defRPr sz="3150" b="1">
                <a:solidFill>
                  <a:srgbClr val="18344A"/>
                </a:solidFill>
                <a:latin typeface="Arial"/>
                <a:ea typeface="Arial"/>
                <a:cs typeface="Arial"/>
              </a:defRPr>
            </a:lvl5pPr>
            <a:lvl6pPr algn="l">
              <a:defRPr sz="3150" b="1">
                <a:solidFill>
                  <a:srgbClr val="18344A"/>
                </a:solidFill>
                <a:latin typeface="Arial"/>
                <a:ea typeface="Arial"/>
                <a:cs typeface="Arial"/>
              </a:defRPr>
            </a:lvl6pPr>
            <a:lvl7pPr algn="l">
              <a:defRPr sz="3150" b="1">
                <a:solidFill>
                  <a:srgbClr val="18344A"/>
                </a:solidFill>
                <a:latin typeface="Arial"/>
                <a:ea typeface="Arial"/>
                <a:cs typeface="Arial"/>
              </a:defRPr>
            </a:lvl7pPr>
            <a:lvl8pPr algn="l">
              <a:defRPr sz="3150" b="1">
                <a:solidFill>
                  <a:srgbClr val="18344A"/>
                </a:solidFill>
                <a:latin typeface="Arial"/>
                <a:ea typeface="Arial"/>
                <a:cs typeface="Arial"/>
              </a:defRPr>
            </a:lvl8pPr>
            <a:lvl9pPr algn="l">
              <a:defRPr sz="3150" b="1">
                <a:solidFill>
                  <a:srgbClr val="18344A"/>
                </a:solidFill>
                <a:latin typeface="Arial"/>
                <a:ea typeface="Arial"/>
                <a:cs typeface="Arial"/>
              </a:defRPr>
            </a:lvl9pPr>
          </a:lstStyle>
          <a:p xmlns:a="http://schemas.openxmlformats.org/drawingml/2006/main">
            <a:pPr algn="l">
              <a:defRPr sz="3150" b="1">
                <a:solidFill>
                  <a:srgbClr val="18344A"/>
                </a:solidFill>
                <a:latin typeface="Arial"/>
                <a:ea typeface="Arial"/>
                <a:cs typeface="Arial"/>
              </a:defRPr>
            </a:pPr>
            <a:r>
              <a:rPr sz="3150" b="1">
                <a:solidFill>
                  <a:srgbClr val="18344A"/>
                </a:solidFill>
                <a:latin typeface="Arial"/>
                <a:ea typeface="Arial"/>
                <a:cs typeface="Arial"/>
              </a:rPr>
              <a:t>Wie konnten Gegner zusammenarbeiten,</a:t>
            </a:r>
          </a:p>
          <a:p xmlns:a="http://schemas.openxmlformats.org/drawingml/2006/main">
            <a:pPr algn="l">
              <a:defRPr sz="3150" b="1">
                <a:solidFill>
                  <a:srgbClr val="18344A"/>
                </a:solidFill>
                <a:latin typeface="Arial"/>
                <a:ea typeface="Arial"/>
                <a:cs typeface="Arial"/>
              </a:defRPr>
            </a:pPr>
            <a:r>
              <a:rPr sz="3150" b="1">
                <a:solidFill>
                  <a:srgbClr val="18344A"/>
                </a:solidFill>
                <a:latin typeface="Arial"/>
                <a:ea typeface="Arial"/>
                <a:cs typeface="Arial"/>
              </a:rPr>
              <a:t>ohne ihren Systemkonflikt zu lösen?</a:t>
            </a:r>
          </a:p>
        </p:txBody>
      </p:sp>
      <p:sp>
        <p:nvSpPr>
          <p:cNvPr id="4" name="text">
            <a:extLst xmlns:a="http://schemas.openxmlformats.org/drawingml/2006/main">
              <a:ext uri="{FF2B5EF4-FFF2-40B4-BE49-F238E27FC236}">
                <a16:creationId xmlns:a16="http://schemas.microsoft.com/office/drawing/2014/main" id="{CFC2E71C-2D5F-49AB-91A7-C80EE332BFDA}"/>
              </a:ext>
            </a:extLst>
          </p:cNvPr>
          <p:cNvSpPr>
            <a:spLocks xmlns:a="http://schemas.openxmlformats.org/drawingml/2006/main" noGrp="1"/>
          </p:cNvSpPr>
          <p:nvPr/>
        </p:nvSpPr>
        <p:spPr>
          <a:xfrm xmlns:a="http://schemas.openxmlformats.org/drawingml/2006/main">
            <a:off x="742950" y="3543300"/>
            <a:ext cx="10715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Deine Antwort enthält eine Gemeinsamkeit, einen Unterschied</a:t>
            </a:r>
          </a:p>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und eine begründete Grenze.</a:t>
            </a:r>
          </a:p>
        </p:txBody>
      </p:sp>
      <p:sp>
        <p:nvSpPr>
          <p:cNvPr id="5" name="text">
            <a:extLst xmlns:a="http://schemas.openxmlformats.org/drawingml/2006/main">
              <a:ext uri="{FF2B5EF4-FFF2-40B4-BE49-F238E27FC236}">
                <a16:creationId xmlns:a16="http://schemas.microsoft.com/office/drawing/2014/main" id="{4667F972-357A-4206-A4E4-D2E011995FC5}"/>
              </a:ext>
            </a:extLst>
          </p:cNvPr>
          <p:cNvSpPr>
            <a:spLocks xmlns:a="http://schemas.openxmlformats.org/drawingml/2006/main" noGrp="1"/>
          </p:cNvSpPr>
          <p:nvPr/>
        </p:nvSpPr>
        <p:spPr>
          <a:xfrm xmlns:a="http://schemas.openxmlformats.org/drawingml/2006/main">
            <a:off x="742950" y="4914900"/>
            <a:ext cx="1071562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0">
                <a:solidFill>
                  <a:srgbClr val="18344A"/>
                </a:solidFill>
                <a:latin typeface="Arial"/>
                <a:ea typeface="Arial"/>
                <a:cs typeface="Arial"/>
              </a:defRPr>
            </a:defPPr>
            <a:lvl1pPr algn="l">
              <a:defRPr sz="2250" b="0">
                <a:solidFill>
                  <a:srgbClr val="18344A"/>
                </a:solidFill>
                <a:latin typeface="Arial"/>
                <a:ea typeface="Arial"/>
                <a:cs typeface="Arial"/>
              </a:defRPr>
            </a:lvl1pPr>
            <a:lvl2pPr algn="l">
              <a:defRPr sz="2250" b="0">
                <a:solidFill>
                  <a:srgbClr val="18344A"/>
                </a:solidFill>
                <a:latin typeface="Arial"/>
                <a:ea typeface="Arial"/>
                <a:cs typeface="Arial"/>
              </a:defRPr>
            </a:lvl2pPr>
            <a:lvl3pPr algn="l">
              <a:defRPr sz="2250" b="0">
                <a:solidFill>
                  <a:srgbClr val="18344A"/>
                </a:solidFill>
                <a:latin typeface="Arial"/>
                <a:ea typeface="Arial"/>
                <a:cs typeface="Arial"/>
              </a:defRPr>
            </a:lvl3pPr>
            <a:lvl4pPr algn="l">
              <a:defRPr sz="2250" b="0">
                <a:solidFill>
                  <a:srgbClr val="18344A"/>
                </a:solidFill>
                <a:latin typeface="Arial"/>
                <a:ea typeface="Arial"/>
                <a:cs typeface="Arial"/>
              </a:defRPr>
            </a:lvl4pPr>
            <a:lvl5pPr algn="l">
              <a:defRPr sz="2250" b="0">
                <a:solidFill>
                  <a:srgbClr val="18344A"/>
                </a:solidFill>
                <a:latin typeface="Arial"/>
                <a:ea typeface="Arial"/>
                <a:cs typeface="Arial"/>
              </a:defRPr>
            </a:lvl5pPr>
            <a:lvl6pPr algn="l">
              <a:defRPr sz="2250" b="0">
                <a:solidFill>
                  <a:srgbClr val="18344A"/>
                </a:solidFill>
                <a:latin typeface="Arial"/>
                <a:ea typeface="Arial"/>
                <a:cs typeface="Arial"/>
              </a:defRPr>
            </a:lvl6pPr>
            <a:lvl7pPr algn="l">
              <a:defRPr sz="2250" b="0">
                <a:solidFill>
                  <a:srgbClr val="18344A"/>
                </a:solidFill>
                <a:latin typeface="Arial"/>
                <a:ea typeface="Arial"/>
                <a:cs typeface="Arial"/>
              </a:defRPr>
            </a:lvl7pPr>
            <a:lvl8pPr algn="l">
              <a:defRPr sz="2250" b="0">
                <a:solidFill>
                  <a:srgbClr val="18344A"/>
                </a:solidFill>
                <a:latin typeface="Arial"/>
                <a:ea typeface="Arial"/>
                <a:cs typeface="Arial"/>
              </a:defRPr>
            </a:lvl8pPr>
            <a:lvl9pPr algn="l">
              <a:defRPr sz="2250" b="0">
                <a:solidFill>
                  <a:srgbClr val="18344A"/>
                </a:solidFill>
                <a:latin typeface="Arial"/>
                <a:ea typeface="Arial"/>
                <a:cs typeface="Arial"/>
              </a:defRPr>
            </a:lvl9pPr>
          </a:lstStyle>
          <a:p xmlns:a="http://schemas.openxmlformats.org/drawingml/2006/main">
            <a:pPr algn="l">
              <a:defRPr sz="2250" b="0">
                <a:solidFill>
                  <a:srgbClr val="18344A"/>
                </a:solidFill>
                <a:latin typeface="Arial"/>
                <a:ea typeface="Arial"/>
                <a:cs typeface="Arial"/>
              </a:defRPr>
            </a:pPr>
            <a:r>
              <a:rPr sz="2250" b="0">
                <a:solidFill>
                  <a:srgbClr val="18344A"/>
                </a:solidFill>
                <a:latin typeface="Arial"/>
                <a:ea typeface="Arial"/>
                <a:cs typeface="Arial"/>
              </a:rPr>
              <a:t>Zwei präzise Belege: einer aus Q1/Q2, einer aus Q4/Q5.</a:t>
            </a:r>
          </a:p>
          <a:p xmlns:a="http://schemas.openxmlformats.org/drawingml/2006/main">
            <a:pPr algn="l">
              <a:defRPr sz="2250" b="0">
                <a:solidFill>
                  <a:srgbClr val="18344A"/>
                </a:solidFill>
                <a:latin typeface="Arial"/>
                <a:ea typeface="Arial"/>
                <a:cs typeface="Arial"/>
              </a:defRPr>
            </a:pPr>
            <a:r>
              <a:rPr sz="2250" b="0">
                <a:solidFill>
                  <a:srgbClr val="18344A"/>
                </a:solidFill>
                <a:latin typeface="Arial"/>
                <a:ea typeface="Arial"/>
                <a:cs typeface="Arial"/>
              </a:rPr>
              <a:t>Beantworte oder präzisiere auch deine eigene Frage.</a:t>
            </a:r>
          </a:p>
        </p:txBody>
      </p:sp>
    </p:spTree>
    <p:extLst>
      <p:ext uri="{BB962C8B-B14F-4D97-AF65-F5344CB8AC3E}">
        <p14:creationId xmlns:p14="http://schemas.microsoft.com/office/powerpoint/2010/main" val="498395072"/>
      </p:ext>
    </p:extLst>
  </p:cSld>
</p:sld>
</file>

<file path=ppt/slides/slide5.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18" name="title">
            <a:extLst xmlns:a="http://schemas.openxmlformats.org/drawingml/2006/main">
              <a:ext uri="{FF2B5EF4-FFF2-40B4-BE49-F238E27FC236}">
                <a16:creationId xmlns:a16="http://schemas.microsoft.com/office/drawing/2014/main" id="{100AA4A4-6BC0-4B70-8FCD-213EAB91C16F}"/>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Zeitliche Orientierung</a:t>
            </a:r>
          </a:p>
        </p:txBody>
      </p:sp>
      <p:sp>
        <p:nvSpPr>
          <p:cNvPr id="2" name="footer">
            <a:extLst xmlns:a="http://schemas.openxmlformats.org/drawingml/2006/main">
              <a:ext uri="{FF2B5EF4-FFF2-40B4-BE49-F238E27FC236}">
                <a16:creationId xmlns:a16="http://schemas.microsoft.com/office/drawing/2014/main" id="{45B0A469-E870-48D5-B027-BBB1AE26F804}"/>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Eigene Darstellung · Minute 25–28</a:t>
            </a:r>
          </a:p>
        </p:txBody>
      </p:sp>
      <p:sp>
        <p:nvSpPr>
          <p:cNvPr id="3" name="text">
            <a:extLst xmlns:a="http://schemas.openxmlformats.org/drawingml/2006/main">
              <a:ext uri="{FF2B5EF4-FFF2-40B4-BE49-F238E27FC236}">
                <a16:creationId xmlns:a16="http://schemas.microsoft.com/office/drawing/2014/main" id="{8EA443C3-70FB-4F4E-AEBD-01B143298AF2}"/>
              </a:ext>
            </a:extLst>
          </p:cNvPr>
          <p:cNvSpPr>
            <a:spLocks xmlns:a="http://schemas.openxmlformats.org/drawingml/2006/main" noGrp="1"/>
          </p:cNvSpPr>
          <p:nvPr/>
        </p:nvSpPr>
        <p:spPr>
          <a:xfrm xmlns:a="http://schemas.openxmlformats.org/drawingml/2006/main">
            <a:off x="742950" y="1695450"/>
            <a:ext cx="152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137F87"/>
                </a:solidFill>
                <a:latin typeface="Arial"/>
                <a:ea typeface="Arial"/>
                <a:cs typeface="Arial"/>
              </a:defRPr>
            </a:defPPr>
            <a:lvl1pPr algn="l">
              <a:defRPr sz="2250" b="1">
                <a:solidFill>
                  <a:srgbClr val="137F87"/>
                </a:solidFill>
                <a:latin typeface="Arial"/>
                <a:ea typeface="Arial"/>
                <a:cs typeface="Arial"/>
              </a:defRPr>
            </a:lvl1pPr>
            <a:lvl2pPr algn="l">
              <a:defRPr sz="2250" b="1">
                <a:solidFill>
                  <a:srgbClr val="137F87"/>
                </a:solidFill>
                <a:latin typeface="Arial"/>
                <a:ea typeface="Arial"/>
                <a:cs typeface="Arial"/>
              </a:defRPr>
            </a:lvl2pPr>
            <a:lvl3pPr algn="l">
              <a:defRPr sz="2250" b="1">
                <a:solidFill>
                  <a:srgbClr val="137F87"/>
                </a:solidFill>
                <a:latin typeface="Arial"/>
                <a:ea typeface="Arial"/>
                <a:cs typeface="Arial"/>
              </a:defRPr>
            </a:lvl3pPr>
            <a:lvl4pPr algn="l">
              <a:defRPr sz="2250" b="1">
                <a:solidFill>
                  <a:srgbClr val="137F87"/>
                </a:solidFill>
                <a:latin typeface="Arial"/>
                <a:ea typeface="Arial"/>
                <a:cs typeface="Arial"/>
              </a:defRPr>
            </a:lvl4pPr>
            <a:lvl5pPr algn="l">
              <a:defRPr sz="2250" b="1">
                <a:solidFill>
                  <a:srgbClr val="137F87"/>
                </a:solidFill>
                <a:latin typeface="Arial"/>
                <a:ea typeface="Arial"/>
                <a:cs typeface="Arial"/>
              </a:defRPr>
            </a:lvl5pPr>
            <a:lvl6pPr algn="l">
              <a:defRPr sz="2250" b="1">
                <a:solidFill>
                  <a:srgbClr val="137F87"/>
                </a:solidFill>
                <a:latin typeface="Arial"/>
                <a:ea typeface="Arial"/>
                <a:cs typeface="Arial"/>
              </a:defRPr>
            </a:lvl6pPr>
            <a:lvl7pPr algn="l">
              <a:defRPr sz="2250" b="1">
                <a:solidFill>
                  <a:srgbClr val="137F87"/>
                </a:solidFill>
                <a:latin typeface="Arial"/>
                <a:ea typeface="Arial"/>
                <a:cs typeface="Arial"/>
              </a:defRPr>
            </a:lvl7pPr>
            <a:lvl8pPr algn="l">
              <a:defRPr sz="2250" b="1">
                <a:solidFill>
                  <a:srgbClr val="137F87"/>
                </a:solidFill>
                <a:latin typeface="Arial"/>
                <a:ea typeface="Arial"/>
                <a:cs typeface="Arial"/>
              </a:defRPr>
            </a:lvl8pPr>
            <a:lvl9pPr algn="l">
              <a:defRPr sz="2250" b="1">
                <a:solidFill>
                  <a:srgbClr val="137F87"/>
                </a:solidFill>
                <a:latin typeface="Arial"/>
                <a:ea typeface="Arial"/>
                <a:cs typeface="Arial"/>
              </a:defRPr>
            </a:lvl9pPr>
          </a:lstStyle>
          <a:p xmlns:a="http://schemas.openxmlformats.org/drawingml/2006/main">
            <a:pPr algn="l">
              <a:defRPr sz="2250" b="1">
                <a:solidFill>
                  <a:srgbClr val="137F87"/>
                </a:solidFill>
                <a:latin typeface="Arial"/>
                <a:ea typeface="Arial"/>
                <a:cs typeface="Arial"/>
              </a:defRPr>
            </a:pPr>
            <a:r>
              <a:rPr sz="2250" b="1">
                <a:solidFill>
                  <a:srgbClr val="137F87"/>
                </a:solidFill>
                <a:latin typeface="Arial"/>
                <a:ea typeface="Arial"/>
                <a:cs typeface="Arial"/>
              </a:rPr>
              <a:t>1959</a:t>
            </a:r>
          </a:p>
        </p:txBody>
      </p:sp>
      <p:sp>
        <p:nvSpPr>
          <p:cNvPr id="4" name="text">
            <a:extLst xmlns:a="http://schemas.openxmlformats.org/drawingml/2006/main">
              <a:ext uri="{FF2B5EF4-FFF2-40B4-BE49-F238E27FC236}">
                <a16:creationId xmlns:a16="http://schemas.microsoft.com/office/drawing/2014/main" id="{194C6AC9-54D6-4146-8D22-49B350896FFF}"/>
              </a:ext>
            </a:extLst>
          </p:cNvPr>
          <p:cNvSpPr>
            <a:spLocks xmlns:a="http://schemas.openxmlformats.org/drawingml/2006/main" noGrp="1"/>
          </p:cNvSpPr>
          <p:nvPr/>
        </p:nvSpPr>
        <p:spPr>
          <a:xfrm xmlns:a="http://schemas.openxmlformats.org/drawingml/2006/main">
            <a:off x="2495550" y="1695450"/>
            <a:ext cx="895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1">
                <a:solidFill>
                  <a:srgbClr val="18344A"/>
                </a:solidFill>
                <a:latin typeface="Arial"/>
                <a:ea typeface="Arial"/>
                <a:cs typeface="Arial"/>
              </a:defRPr>
            </a:defPPr>
            <a:lvl1pPr algn="l">
              <a:defRPr sz="2325" b="1">
                <a:solidFill>
                  <a:srgbClr val="18344A"/>
                </a:solidFill>
                <a:latin typeface="Arial"/>
                <a:ea typeface="Arial"/>
                <a:cs typeface="Arial"/>
              </a:defRPr>
            </a:lvl1pPr>
            <a:lvl2pPr algn="l">
              <a:defRPr sz="2325" b="1">
                <a:solidFill>
                  <a:srgbClr val="18344A"/>
                </a:solidFill>
                <a:latin typeface="Arial"/>
                <a:ea typeface="Arial"/>
                <a:cs typeface="Arial"/>
              </a:defRPr>
            </a:lvl2pPr>
            <a:lvl3pPr algn="l">
              <a:defRPr sz="2325" b="1">
                <a:solidFill>
                  <a:srgbClr val="18344A"/>
                </a:solidFill>
                <a:latin typeface="Arial"/>
                <a:ea typeface="Arial"/>
                <a:cs typeface="Arial"/>
              </a:defRPr>
            </a:lvl3pPr>
            <a:lvl4pPr algn="l">
              <a:defRPr sz="2325" b="1">
                <a:solidFill>
                  <a:srgbClr val="18344A"/>
                </a:solidFill>
                <a:latin typeface="Arial"/>
                <a:ea typeface="Arial"/>
                <a:cs typeface="Arial"/>
              </a:defRPr>
            </a:lvl4pPr>
            <a:lvl5pPr algn="l">
              <a:defRPr sz="2325" b="1">
                <a:solidFill>
                  <a:srgbClr val="18344A"/>
                </a:solidFill>
                <a:latin typeface="Arial"/>
                <a:ea typeface="Arial"/>
                <a:cs typeface="Arial"/>
              </a:defRPr>
            </a:lvl5pPr>
            <a:lvl6pPr algn="l">
              <a:defRPr sz="2325" b="1">
                <a:solidFill>
                  <a:srgbClr val="18344A"/>
                </a:solidFill>
                <a:latin typeface="Arial"/>
                <a:ea typeface="Arial"/>
                <a:cs typeface="Arial"/>
              </a:defRPr>
            </a:lvl6pPr>
            <a:lvl7pPr algn="l">
              <a:defRPr sz="2325" b="1">
                <a:solidFill>
                  <a:srgbClr val="18344A"/>
                </a:solidFill>
                <a:latin typeface="Arial"/>
                <a:ea typeface="Arial"/>
                <a:cs typeface="Arial"/>
              </a:defRPr>
            </a:lvl7pPr>
            <a:lvl8pPr algn="l">
              <a:defRPr sz="2325" b="1">
                <a:solidFill>
                  <a:srgbClr val="18344A"/>
                </a:solidFill>
                <a:latin typeface="Arial"/>
                <a:ea typeface="Arial"/>
                <a:cs typeface="Arial"/>
              </a:defRPr>
            </a:lvl8pPr>
            <a:lvl9pPr algn="l">
              <a:defRPr sz="2325" b="1">
                <a:solidFill>
                  <a:srgbClr val="18344A"/>
                </a:solidFill>
                <a:latin typeface="Arial"/>
                <a:ea typeface="Arial"/>
                <a:cs typeface="Arial"/>
              </a:defRPr>
            </a:lvl9pPr>
          </a:lstStyle>
          <a:p xmlns:a="http://schemas.openxmlformats.org/drawingml/2006/main">
            <a:pPr algn="l">
              <a:defRPr sz="2325" b="1">
                <a:solidFill>
                  <a:srgbClr val="18344A"/>
                </a:solidFill>
                <a:latin typeface="Arial"/>
                <a:ea typeface="Arial"/>
                <a:cs typeface="Arial"/>
              </a:defRPr>
            </a:pPr>
            <a:r>
              <a:rPr sz="2325" b="1">
                <a:solidFill>
                  <a:srgbClr val="18344A"/>
                </a:solidFill>
                <a:latin typeface="Arial"/>
                <a:ea typeface="Arial"/>
                <a:cs typeface="Arial"/>
              </a:rPr>
              <a:t>Friedliche Koexistenz</a:t>
            </a:r>
          </a:p>
        </p:txBody>
      </p:sp>
      <p:sp>
        <p:nvSpPr>
          <p:cNvPr id="5" name="text">
            <a:extLst xmlns:a="http://schemas.openxmlformats.org/drawingml/2006/main">
              <a:ext uri="{FF2B5EF4-FFF2-40B4-BE49-F238E27FC236}">
                <a16:creationId xmlns:a16="http://schemas.microsoft.com/office/drawing/2014/main" id="{84564499-E74E-40BA-8B2C-41723BB21C99}"/>
              </a:ext>
            </a:extLst>
          </p:cNvPr>
          <p:cNvSpPr>
            <a:spLocks xmlns:a="http://schemas.openxmlformats.org/drawingml/2006/main" noGrp="1"/>
          </p:cNvSpPr>
          <p:nvPr/>
        </p:nvSpPr>
        <p:spPr>
          <a:xfrm xmlns:a="http://schemas.openxmlformats.org/drawingml/2006/main">
            <a:off x="2495550" y="2095500"/>
            <a:ext cx="8953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344A"/>
                </a:solidFill>
                <a:latin typeface="Arial"/>
                <a:ea typeface="Arial"/>
                <a:cs typeface="Arial"/>
              </a:defRPr>
            </a:defPPr>
            <a:lvl1pPr algn="l">
              <a:defRPr sz="1950" b="0">
                <a:solidFill>
                  <a:srgbClr val="18344A"/>
                </a:solidFill>
                <a:latin typeface="Arial"/>
                <a:ea typeface="Arial"/>
                <a:cs typeface="Arial"/>
              </a:defRPr>
            </a:lvl1pPr>
            <a:lvl2pPr algn="l">
              <a:defRPr sz="1950" b="0">
                <a:solidFill>
                  <a:srgbClr val="18344A"/>
                </a:solidFill>
                <a:latin typeface="Arial"/>
                <a:ea typeface="Arial"/>
                <a:cs typeface="Arial"/>
              </a:defRPr>
            </a:lvl2pPr>
            <a:lvl3pPr algn="l">
              <a:defRPr sz="1950" b="0">
                <a:solidFill>
                  <a:srgbClr val="18344A"/>
                </a:solidFill>
                <a:latin typeface="Arial"/>
                <a:ea typeface="Arial"/>
                <a:cs typeface="Arial"/>
              </a:defRPr>
            </a:lvl3pPr>
            <a:lvl4pPr algn="l">
              <a:defRPr sz="1950" b="0">
                <a:solidFill>
                  <a:srgbClr val="18344A"/>
                </a:solidFill>
                <a:latin typeface="Arial"/>
                <a:ea typeface="Arial"/>
                <a:cs typeface="Arial"/>
              </a:defRPr>
            </a:lvl4pPr>
            <a:lvl5pPr algn="l">
              <a:defRPr sz="1950" b="0">
                <a:solidFill>
                  <a:srgbClr val="18344A"/>
                </a:solidFill>
                <a:latin typeface="Arial"/>
                <a:ea typeface="Arial"/>
                <a:cs typeface="Arial"/>
              </a:defRPr>
            </a:lvl5pPr>
            <a:lvl6pPr algn="l">
              <a:defRPr sz="1950" b="0">
                <a:solidFill>
                  <a:srgbClr val="18344A"/>
                </a:solidFill>
                <a:latin typeface="Arial"/>
                <a:ea typeface="Arial"/>
                <a:cs typeface="Arial"/>
              </a:defRPr>
            </a:lvl6pPr>
            <a:lvl7pPr algn="l">
              <a:defRPr sz="1950" b="0">
                <a:solidFill>
                  <a:srgbClr val="18344A"/>
                </a:solidFill>
                <a:latin typeface="Arial"/>
                <a:ea typeface="Arial"/>
                <a:cs typeface="Arial"/>
              </a:defRPr>
            </a:lvl7pPr>
            <a:lvl8pPr algn="l">
              <a:defRPr sz="1950" b="0">
                <a:solidFill>
                  <a:srgbClr val="18344A"/>
                </a:solidFill>
                <a:latin typeface="Arial"/>
                <a:ea typeface="Arial"/>
                <a:cs typeface="Arial"/>
              </a:defRPr>
            </a:lvl8pPr>
            <a:lvl9pPr algn="l">
              <a:defRPr sz="1950" b="0">
                <a:solidFill>
                  <a:srgbClr val="18344A"/>
                </a:solidFill>
                <a:latin typeface="Arial"/>
                <a:ea typeface="Arial"/>
                <a:cs typeface="Arial"/>
              </a:defRPr>
            </a:lvl9pPr>
          </a:lstStyle>
          <a:p xmlns:a="http://schemas.openxmlformats.org/drawingml/2006/main">
            <a:pPr algn="l">
              <a:defRPr sz="1950" b="0">
                <a:solidFill>
                  <a:srgbClr val="18344A"/>
                </a:solidFill>
                <a:latin typeface="Arial"/>
                <a:ea typeface="Arial"/>
                <a:cs typeface="Arial"/>
              </a:defRPr>
            </a:pPr>
            <a:r>
              <a:rPr sz="1950" b="0">
                <a:solidFill>
                  <a:srgbClr val="18344A"/>
                </a:solidFill>
                <a:latin typeface="Arial"/>
                <a:ea typeface="Arial"/>
                <a:cs typeface="Arial"/>
              </a:rPr>
              <a:t>Krieg vermeiden, Systemkonkurrenz fortsetzen</a:t>
            </a:r>
          </a:p>
        </p:txBody>
      </p:sp>
      <p:sp>
        <p:nvSpPr>
          <p:cNvPr id="6" name="text">
            <a:extLst xmlns:a="http://schemas.openxmlformats.org/drawingml/2006/main">
              <a:ext uri="{FF2B5EF4-FFF2-40B4-BE49-F238E27FC236}">
                <a16:creationId xmlns:a16="http://schemas.microsoft.com/office/drawing/2014/main" id="{E4E8E65F-91F2-4290-A972-5BE3380C6887}"/>
              </a:ext>
            </a:extLst>
          </p:cNvPr>
          <p:cNvSpPr>
            <a:spLocks xmlns:a="http://schemas.openxmlformats.org/drawingml/2006/main" noGrp="1"/>
          </p:cNvSpPr>
          <p:nvPr/>
        </p:nvSpPr>
        <p:spPr>
          <a:xfrm xmlns:a="http://schemas.openxmlformats.org/drawingml/2006/main">
            <a:off x="742950" y="2562225"/>
            <a:ext cx="152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137F87"/>
                </a:solidFill>
                <a:latin typeface="Arial"/>
                <a:ea typeface="Arial"/>
                <a:cs typeface="Arial"/>
              </a:defRPr>
            </a:defPPr>
            <a:lvl1pPr algn="l">
              <a:defRPr sz="2250" b="1">
                <a:solidFill>
                  <a:srgbClr val="137F87"/>
                </a:solidFill>
                <a:latin typeface="Arial"/>
                <a:ea typeface="Arial"/>
                <a:cs typeface="Arial"/>
              </a:defRPr>
            </a:lvl1pPr>
            <a:lvl2pPr algn="l">
              <a:defRPr sz="2250" b="1">
                <a:solidFill>
                  <a:srgbClr val="137F87"/>
                </a:solidFill>
                <a:latin typeface="Arial"/>
                <a:ea typeface="Arial"/>
                <a:cs typeface="Arial"/>
              </a:defRPr>
            </a:lvl2pPr>
            <a:lvl3pPr algn="l">
              <a:defRPr sz="2250" b="1">
                <a:solidFill>
                  <a:srgbClr val="137F87"/>
                </a:solidFill>
                <a:latin typeface="Arial"/>
                <a:ea typeface="Arial"/>
                <a:cs typeface="Arial"/>
              </a:defRPr>
            </a:lvl3pPr>
            <a:lvl4pPr algn="l">
              <a:defRPr sz="2250" b="1">
                <a:solidFill>
                  <a:srgbClr val="137F87"/>
                </a:solidFill>
                <a:latin typeface="Arial"/>
                <a:ea typeface="Arial"/>
                <a:cs typeface="Arial"/>
              </a:defRPr>
            </a:lvl4pPr>
            <a:lvl5pPr algn="l">
              <a:defRPr sz="2250" b="1">
                <a:solidFill>
                  <a:srgbClr val="137F87"/>
                </a:solidFill>
                <a:latin typeface="Arial"/>
                <a:ea typeface="Arial"/>
                <a:cs typeface="Arial"/>
              </a:defRPr>
            </a:lvl5pPr>
            <a:lvl6pPr algn="l">
              <a:defRPr sz="2250" b="1">
                <a:solidFill>
                  <a:srgbClr val="137F87"/>
                </a:solidFill>
                <a:latin typeface="Arial"/>
                <a:ea typeface="Arial"/>
                <a:cs typeface="Arial"/>
              </a:defRPr>
            </a:lvl6pPr>
            <a:lvl7pPr algn="l">
              <a:defRPr sz="2250" b="1">
                <a:solidFill>
                  <a:srgbClr val="137F87"/>
                </a:solidFill>
                <a:latin typeface="Arial"/>
                <a:ea typeface="Arial"/>
                <a:cs typeface="Arial"/>
              </a:defRPr>
            </a:lvl7pPr>
            <a:lvl8pPr algn="l">
              <a:defRPr sz="2250" b="1">
                <a:solidFill>
                  <a:srgbClr val="137F87"/>
                </a:solidFill>
                <a:latin typeface="Arial"/>
                <a:ea typeface="Arial"/>
                <a:cs typeface="Arial"/>
              </a:defRPr>
            </a:lvl8pPr>
            <a:lvl9pPr algn="l">
              <a:defRPr sz="2250" b="1">
                <a:solidFill>
                  <a:srgbClr val="137F87"/>
                </a:solidFill>
                <a:latin typeface="Arial"/>
                <a:ea typeface="Arial"/>
                <a:cs typeface="Arial"/>
              </a:defRPr>
            </a:lvl9pPr>
          </a:lstStyle>
          <a:p xmlns:a="http://schemas.openxmlformats.org/drawingml/2006/main">
            <a:pPr algn="l">
              <a:defRPr sz="2250" b="1">
                <a:solidFill>
                  <a:srgbClr val="137F87"/>
                </a:solidFill>
                <a:latin typeface="Arial"/>
                <a:ea typeface="Arial"/>
                <a:cs typeface="Arial"/>
              </a:defRPr>
            </a:pPr>
            <a:r>
              <a:rPr sz="2250" b="1">
                <a:solidFill>
                  <a:srgbClr val="137F87"/>
                </a:solidFill>
                <a:latin typeface="Arial"/>
                <a:ea typeface="Arial"/>
                <a:cs typeface="Arial"/>
              </a:rPr>
              <a:t>1962</a:t>
            </a:r>
          </a:p>
        </p:txBody>
      </p:sp>
      <p:sp>
        <p:nvSpPr>
          <p:cNvPr id="7" name="text">
            <a:extLst xmlns:a="http://schemas.openxmlformats.org/drawingml/2006/main">
              <a:ext uri="{FF2B5EF4-FFF2-40B4-BE49-F238E27FC236}">
                <a16:creationId xmlns:a16="http://schemas.microsoft.com/office/drawing/2014/main" id="{0E31F4F9-86C9-451D-B365-132B8E6F4FCF}"/>
              </a:ext>
            </a:extLst>
          </p:cNvPr>
          <p:cNvSpPr>
            <a:spLocks xmlns:a="http://schemas.openxmlformats.org/drawingml/2006/main" noGrp="1"/>
          </p:cNvSpPr>
          <p:nvPr/>
        </p:nvSpPr>
        <p:spPr>
          <a:xfrm xmlns:a="http://schemas.openxmlformats.org/drawingml/2006/main">
            <a:off x="2495550" y="2562225"/>
            <a:ext cx="895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1">
                <a:solidFill>
                  <a:srgbClr val="18344A"/>
                </a:solidFill>
                <a:latin typeface="Arial"/>
                <a:ea typeface="Arial"/>
                <a:cs typeface="Arial"/>
              </a:defRPr>
            </a:defPPr>
            <a:lvl1pPr algn="l">
              <a:defRPr sz="2325" b="1">
                <a:solidFill>
                  <a:srgbClr val="18344A"/>
                </a:solidFill>
                <a:latin typeface="Arial"/>
                <a:ea typeface="Arial"/>
                <a:cs typeface="Arial"/>
              </a:defRPr>
            </a:lvl1pPr>
            <a:lvl2pPr algn="l">
              <a:defRPr sz="2325" b="1">
                <a:solidFill>
                  <a:srgbClr val="18344A"/>
                </a:solidFill>
                <a:latin typeface="Arial"/>
                <a:ea typeface="Arial"/>
                <a:cs typeface="Arial"/>
              </a:defRPr>
            </a:lvl2pPr>
            <a:lvl3pPr algn="l">
              <a:defRPr sz="2325" b="1">
                <a:solidFill>
                  <a:srgbClr val="18344A"/>
                </a:solidFill>
                <a:latin typeface="Arial"/>
                <a:ea typeface="Arial"/>
                <a:cs typeface="Arial"/>
              </a:defRPr>
            </a:lvl3pPr>
            <a:lvl4pPr algn="l">
              <a:defRPr sz="2325" b="1">
                <a:solidFill>
                  <a:srgbClr val="18344A"/>
                </a:solidFill>
                <a:latin typeface="Arial"/>
                <a:ea typeface="Arial"/>
                <a:cs typeface="Arial"/>
              </a:defRPr>
            </a:lvl4pPr>
            <a:lvl5pPr algn="l">
              <a:defRPr sz="2325" b="1">
                <a:solidFill>
                  <a:srgbClr val="18344A"/>
                </a:solidFill>
                <a:latin typeface="Arial"/>
                <a:ea typeface="Arial"/>
                <a:cs typeface="Arial"/>
              </a:defRPr>
            </a:lvl5pPr>
            <a:lvl6pPr algn="l">
              <a:defRPr sz="2325" b="1">
                <a:solidFill>
                  <a:srgbClr val="18344A"/>
                </a:solidFill>
                <a:latin typeface="Arial"/>
                <a:ea typeface="Arial"/>
                <a:cs typeface="Arial"/>
              </a:defRPr>
            </a:lvl6pPr>
            <a:lvl7pPr algn="l">
              <a:defRPr sz="2325" b="1">
                <a:solidFill>
                  <a:srgbClr val="18344A"/>
                </a:solidFill>
                <a:latin typeface="Arial"/>
                <a:ea typeface="Arial"/>
                <a:cs typeface="Arial"/>
              </a:defRPr>
            </a:lvl7pPr>
            <a:lvl8pPr algn="l">
              <a:defRPr sz="2325" b="1">
                <a:solidFill>
                  <a:srgbClr val="18344A"/>
                </a:solidFill>
                <a:latin typeface="Arial"/>
                <a:ea typeface="Arial"/>
                <a:cs typeface="Arial"/>
              </a:defRPr>
            </a:lvl8pPr>
            <a:lvl9pPr algn="l">
              <a:defRPr sz="2325" b="1">
                <a:solidFill>
                  <a:srgbClr val="18344A"/>
                </a:solidFill>
                <a:latin typeface="Arial"/>
                <a:ea typeface="Arial"/>
                <a:cs typeface="Arial"/>
              </a:defRPr>
            </a:lvl9pPr>
          </a:lstStyle>
          <a:p xmlns:a="http://schemas.openxmlformats.org/drawingml/2006/main">
            <a:pPr algn="l">
              <a:defRPr sz="2325" b="1">
                <a:solidFill>
                  <a:srgbClr val="18344A"/>
                </a:solidFill>
                <a:latin typeface="Arial"/>
                <a:ea typeface="Arial"/>
                <a:cs typeface="Arial"/>
              </a:defRPr>
            </a:pPr>
            <a:r>
              <a:rPr sz="2325" b="1">
                <a:solidFill>
                  <a:srgbClr val="18344A"/>
                </a:solidFill>
                <a:latin typeface="Arial"/>
                <a:ea typeface="Arial"/>
                <a:cs typeface="Arial"/>
              </a:rPr>
              <a:t>Kuba-Krise</a:t>
            </a:r>
          </a:p>
        </p:txBody>
      </p:sp>
      <p:sp>
        <p:nvSpPr>
          <p:cNvPr id="8" name="text">
            <a:extLst xmlns:a="http://schemas.openxmlformats.org/drawingml/2006/main">
              <a:ext uri="{FF2B5EF4-FFF2-40B4-BE49-F238E27FC236}">
                <a16:creationId xmlns:a16="http://schemas.microsoft.com/office/drawing/2014/main" id="{C5B2631C-F269-48AB-B4ED-1F8341CC9453}"/>
              </a:ext>
            </a:extLst>
          </p:cNvPr>
          <p:cNvSpPr>
            <a:spLocks xmlns:a="http://schemas.openxmlformats.org/drawingml/2006/main" noGrp="1"/>
          </p:cNvSpPr>
          <p:nvPr/>
        </p:nvSpPr>
        <p:spPr>
          <a:xfrm xmlns:a="http://schemas.openxmlformats.org/drawingml/2006/main">
            <a:off x="2495550" y="2962275"/>
            <a:ext cx="8953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344A"/>
                </a:solidFill>
                <a:latin typeface="Arial"/>
                <a:ea typeface="Arial"/>
                <a:cs typeface="Arial"/>
              </a:defRPr>
            </a:defPPr>
            <a:lvl1pPr algn="l">
              <a:defRPr sz="1950" b="0">
                <a:solidFill>
                  <a:srgbClr val="18344A"/>
                </a:solidFill>
                <a:latin typeface="Arial"/>
                <a:ea typeface="Arial"/>
                <a:cs typeface="Arial"/>
              </a:defRPr>
            </a:lvl1pPr>
            <a:lvl2pPr algn="l">
              <a:defRPr sz="1950" b="0">
                <a:solidFill>
                  <a:srgbClr val="18344A"/>
                </a:solidFill>
                <a:latin typeface="Arial"/>
                <a:ea typeface="Arial"/>
                <a:cs typeface="Arial"/>
              </a:defRPr>
            </a:lvl2pPr>
            <a:lvl3pPr algn="l">
              <a:defRPr sz="1950" b="0">
                <a:solidFill>
                  <a:srgbClr val="18344A"/>
                </a:solidFill>
                <a:latin typeface="Arial"/>
                <a:ea typeface="Arial"/>
                <a:cs typeface="Arial"/>
              </a:defRPr>
            </a:lvl3pPr>
            <a:lvl4pPr algn="l">
              <a:defRPr sz="1950" b="0">
                <a:solidFill>
                  <a:srgbClr val="18344A"/>
                </a:solidFill>
                <a:latin typeface="Arial"/>
                <a:ea typeface="Arial"/>
                <a:cs typeface="Arial"/>
              </a:defRPr>
            </a:lvl4pPr>
            <a:lvl5pPr algn="l">
              <a:defRPr sz="1950" b="0">
                <a:solidFill>
                  <a:srgbClr val="18344A"/>
                </a:solidFill>
                <a:latin typeface="Arial"/>
                <a:ea typeface="Arial"/>
                <a:cs typeface="Arial"/>
              </a:defRPr>
            </a:lvl5pPr>
            <a:lvl6pPr algn="l">
              <a:defRPr sz="1950" b="0">
                <a:solidFill>
                  <a:srgbClr val="18344A"/>
                </a:solidFill>
                <a:latin typeface="Arial"/>
                <a:ea typeface="Arial"/>
                <a:cs typeface="Arial"/>
              </a:defRPr>
            </a:lvl6pPr>
            <a:lvl7pPr algn="l">
              <a:defRPr sz="1950" b="0">
                <a:solidFill>
                  <a:srgbClr val="18344A"/>
                </a:solidFill>
                <a:latin typeface="Arial"/>
                <a:ea typeface="Arial"/>
                <a:cs typeface="Arial"/>
              </a:defRPr>
            </a:lvl7pPr>
            <a:lvl8pPr algn="l">
              <a:defRPr sz="1950" b="0">
                <a:solidFill>
                  <a:srgbClr val="18344A"/>
                </a:solidFill>
                <a:latin typeface="Arial"/>
                <a:ea typeface="Arial"/>
                <a:cs typeface="Arial"/>
              </a:defRPr>
            </a:lvl8pPr>
            <a:lvl9pPr algn="l">
              <a:defRPr sz="1950" b="0">
                <a:solidFill>
                  <a:srgbClr val="18344A"/>
                </a:solidFill>
                <a:latin typeface="Arial"/>
                <a:ea typeface="Arial"/>
                <a:cs typeface="Arial"/>
              </a:defRPr>
            </a:lvl9pPr>
          </a:lstStyle>
          <a:p xmlns:a="http://schemas.openxmlformats.org/drawingml/2006/main">
            <a:pPr algn="l">
              <a:defRPr sz="1950" b="0">
                <a:solidFill>
                  <a:srgbClr val="18344A"/>
                </a:solidFill>
                <a:latin typeface="Arial"/>
                <a:ea typeface="Arial"/>
                <a:cs typeface="Arial"/>
              </a:defRPr>
            </a:pPr>
            <a:r>
              <a:rPr sz="1950" b="0">
                <a:solidFill>
                  <a:srgbClr val="18344A"/>
                </a:solidFill>
                <a:latin typeface="Arial"/>
                <a:ea typeface="Arial"/>
                <a:cs typeface="Arial"/>
              </a:rPr>
              <a:t>Nukleares Risiko wird unmittelbar sichtbar</a:t>
            </a:r>
          </a:p>
        </p:txBody>
      </p:sp>
      <p:sp>
        <p:nvSpPr>
          <p:cNvPr id="9" name="text">
            <a:extLst xmlns:a="http://schemas.openxmlformats.org/drawingml/2006/main">
              <a:ext uri="{FF2B5EF4-FFF2-40B4-BE49-F238E27FC236}">
                <a16:creationId xmlns:a16="http://schemas.microsoft.com/office/drawing/2014/main" id="{B33CB0C7-C14F-4FE9-B7A3-511059E0E307}"/>
              </a:ext>
            </a:extLst>
          </p:cNvPr>
          <p:cNvSpPr>
            <a:spLocks xmlns:a="http://schemas.openxmlformats.org/drawingml/2006/main" noGrp="1"/>
          </p:cNvSpPr>
          <p:nvPr/>
        </p:nvSpPr>
        <p:spPr>
          <a:xfrm xmlns:a="http://schemas.openxmlformats.org/drawingml/2006/main">
            <a:off x="742950" y="3429000"/>
            <a:ext cx="152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137F87"/>
                </a:solidFill>
                <a:latin typeface="Arial"/>
                <a:ea typeface="Arial"/>
                <a:cs typeface="Arial"/>
              </a:defRPr>
            </a:defPPr>
            <a:lvl1pPr algn="l">
              <a:defRPr sz="2250" b="1">
                <a:solidFill>
                  <a:srgbClr val="137F87"/>
                </a:solidFill>
                <a:latin typeface="Arial"/>
                <a:ea typeface="Arial"/>
                <a:cs typeface="Arial"/>
              </a:defRPr>
            </a:lvl1pPr>
            <a:lvl2pPr algn="l">
              <a:defRPr sz="2250" b="1">
                <a:solidFill>
                  <a:srgbClr val="137F87"/>
                </a:solidFill>
                <a:latin typeface="Arial"/>
                <a:ea typeface="Arial"/>
                <a:cs typeface="Arial"/>
              </a:defRPr>
            </a:lvl2pPr>
            <a:lvl3pPr algn="l">
              <a:defRPr sz="2250" b="1">
                <a:solidFill>
                  <a:srgbClr val="137F87"/>
                </a:solidFill>
                <a:latin typeface="Arial"/>
                <a:ea typeface="Arial"/>
                <a:cs typeface="Arial"/>
              </a:defRPr>
            </a:lvl3pPr>
            <a:lvl4pPr algn="l">
              <a:defRPr sz="2250" b="1">
                <a:solidFill>
                  <a:srgbClr val="137F87"/>
                </a:solidFill>
                <a:latin typeface="Arial"/>
                <a:ea typeface="Arial"/>
                <a:cs typeface="Arial"/>
              </a:defRPr>
            </a:lvl4pPr>
            <a:lvl5pPr algn="l">
              <a:defRPr sz="2250" b="1">
                <a:solidFill>
                  <a:srgbClr val="137F87"/>
                </a:solidFill>
                <a:latin typeface="Arial"/>
                <a:ea typeface="Arial"/>
                <a:cs typeface="Arial"/>
              </a:defRPr>
            </a:lvl5pPr>
            <a:lvl6pPr algn="l">
              <a:defRPr sz="2250" b="1">
                <a:solidFill>
                  <a:srgbClr val="137F87"/>
                </a:solidFill>
                <a:latin typeface="Arial"/>
                <a:ea typeface="Arial"/>
                <a:cs typeface="Arial"/>
              </a:defRPr>
            </a:lvl6pPr>
            <a:lvl7pPr algn="l">
              <a:defRPr sz="2250" b="1">
                <a:solidFill>
                  <a:srgbClr val="137F87"/>
                </a:solidFill>
                <a:latin typeface="Arial"/>
                <a:ea typeface="Arial"/>
                <a:cs typeface="Arial"/>
              </a:defRPr>
            </a:lvl7pPr>
            <a:lvl8pPr algn="l">
              <a:defRPr sz="2250" b="1">
                <a:solidFill>
                  <a:srgbClr val="137F87"/>
                </a:solidFill>
                <a:latin typeface="Arial"/>
                <a:ea typeface="Arial"/>
                <a:cs typeface="Arial"/>
              </a:defRPr>
            </a:lvl8pPr>
            <a:lvl9pPr algn="l">
              <a:defRPr sz="2250" b="1">
                <a:solidFill>
                  <a:srgbClr val="137F87"/>
                </a:solidFill>
                <a:latin typeface="Arial"/>
                <a:ea typeface="Arial"/>
                <a:cs typeface="Arial"/>
              </a:defRPr>
            </a:lvl9pPr>
          </a:lstStyle>
          <a:p xmlns:a="http://schemas.openxmlformats.org/drawingml/2006/main">
            <a:pPr algn="l">
              <a:defRPr sz="2250" b="1">
                <a:solidFill>
                  <a:srgbClr val="137F87"/>
                </a:solidFill>
                <a:latin typeface="Arial"/>
                <a:ea typeface="Arial"/>
                <a:cs typeface="Arial"/>
              </a:defRPr>
            </a:pPr>
            <a:r>
              <a:rPr sz="2250" b="1">
                <a:solidFill>
                  <a:srgbClr val="137F87"/>
                </a:solidFill>
                <a:latin typeface="Arial"/>
                <a:ea typeface="Arial"/>
                <a:cs typeface="Arial"/>
              </a:rPr>
              <a:t>1963</a:t>
            </a:r>
          </a:p>
        </p:txBody>
      </p:sp>
      <p:sp>
        <p:nvSpPr>
          <p:cNvPr id="10" name="text">
            <a:extLst xmlns:a="http://schemas.openxmlformats.org/drawingml/2006/main">
              <a:ext uri="{FF2B5EF4-FFF2-40B4-BE49-F238E27FC236}">
                <a16:creationId xmlns:a16="http://schemas.microsoft.com/office/drawing/2014/main" id="{2F7F41CA-9C33-4B0F-AC0A-4F24AF65541D}"/>
              </a:ext>
            </a:extLst>
          </p:cNvPr>
          <p:cNvSpPr>
            <a:spLocks xmlns:a="http://schemas.openxmlformats.org/drawingml/2006/main" noGrp="1"/>
          </p:cNvSpPr>
          <p:nvPr/>
        </p:nvSpPr>
        <p:spPr>
          <a:xfrm xmlns:a="http://schemas.openxmlformats.org/drawingml/2006/main">
            <a:off x="2495550" y="3429000"/>
            <a:ext cx="895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1">
                <a:solidFill>
                  <a:srgbClr val="18344A"/>
                </a:solidFill>
                <a:latin typeface="Arial"/>
                <a:ea typeface="Arial"/>
                <a:cs typeface="Arial"/>
              </a:defRPr>
            </a:defPPr>
            <a:lvl1pPr algn="l">
              <a:defRPr sz="2325" b="1">
                <a:solidFill>
                  <a:srgbClr val="18344A"/>
                </a:solidFill>
                <a:latin typeface="Arial"/>
                <a:ea typeface="Arial"/>
                <a:cs typeface="Arial"/>
              </a:defRPr>
            </a:lvl1pPr>
            <a:lvl2pPr algn="l">
              <a:defRPr sz="2325" b="1">
                <a:solidFill>
                  <a:srgbClr val="18344A"/>
                </a:solidFill>
                <a:latin typeface="Arial"/>
                <a:ea typeface="Arial"/>
                <a:cs typeface="Arial"/>
              </a:defRPr>
            </a:lvl2pPr>
            <a:lvl3pPr algn="l">
              <a:defRPr sz="2325" b="1">
                <a:solidFill>
                  <a:srgbClr val="18344A"/>
                </a:solidFill>
                <a:latin typeface="Arial"/>
                <a:ea typeface="Arial"/>
                <a:cs typeface="Arial"/>
              </a:defRPr>
            </a:lvl3pPr>
            <a:lvl4pPr algn="l">
              <a:defRPr sz="2325" b="1">
                <a:solidFill>
                  <a:srgbClr val="18344A"/>
                </a:solidFill>
                <a:latin typeface="Arial"/>
                <a:ea typeface="Arial"/>
                <a:cs typeface="Arial"/>
              </a:defRPr>
            </a:lvl4pPr>
            <a:lvl5pPr algn="l">
              <a:defRPr sz="2325" b="1">
                <a:solidFill>
                  <a:srgbClr val="18344A"/>
                </a:solidFill>
                <a:latin typeface="Arial"/>
                <a:ea typeface="Arial"/>
                <a:cs typeface="Arial"/>
              </a:defRPr>
            </a:lvl5pPr>
            <a:lvl6pPr algn="l">
              <a:defRPr sz="2325" b="1">
                <a:solidFill>
                  <a:srgbClr val="18344A"/>
                </a:solidFill>
                <a:latin typeface="Arial"/>
                <a:ea typeface="Arial"/>
                <a:cs typeface="Arial"/>
              </a:defRPr>
            </a:lvl6pPr>
            <a:lvl7pPr algn="l">
              <a:defRPr sz="2325" b="1">
                <a:solidFill>
                  <a:srgbClr val="18344A"/>
                </a:solidFill>
                <a:latin typeface="Arial"/>
                <a:ea typeface="Arial"/>
                <a:cs typeface="Arial"/>
              </a:defRPr>
            </a:lvl7pPr>
            <a:lvl8pPr algn="l">
              <a:defRPr sz="2325" b="1">
                <a:solidFill>
                  <a:srgbClr val="18344A"/>
                </a:solidFill>
                <a:latin typeface="Arial"/>
                <a:ea typeface="Arial"/>
                <a:cs typeface="Arial"/>
              </a:defRPr>
            </a:lvl8pPr>
            <a:lvl9pPr algn="l">
              <a:defRPr sz="2325" b="1">
                <a:solidFill>
                  <a:srgbClr val="18344A"/>
                </a:solidFill>
                <a:latin typeface="Arial"/>
                <a:ea typeface="Arial"/>
                <a:cs typeface="Arial"/>
              </a:defRPr>
            </a:lvl9pPr>
          </a:lstStyle>
          <a:p xmlns:a="http://schemas.openxmlformats.org/drawingml/2006/main">
            <a:pPr algn="l">
              <a:defRPr sz="2325" b="1">
                <a:solidFill>
                  <a:srgbClr val="18344A"/>
                </a:solidFill>
                <a:latin typeface="Arial"/>
                <a:ea typeface="Arial"/>
                <a:cs typeface="Arial"/>
              </a:defRPr>
            </a:pPr>
            <a:r>
              <a:rPr sz="2325" b="1">
                <a:solidFill>
                  <a:srgbClr val="18344A"/>
                </a:solidFill>
                <a:latin typeface="Arial"/>
                <a:ea typeface="Arial"/>
                <a:cs typeface="Arial"/>
              </a:rPr>
              <a:t>Kennedy und Bahr</a:t>
            </a:r>
          </a:p>
        </p:txBody>
      </p:sp>
      <p:sp>
        <p:nvSpPr>
          <p:cNvPr id="11" name="text">
            <a:extLst xmlns:a="http://schemas.openxmlformats.org/drawingml/2006/main">
              <a:ext uri="{FF2B5EF4-FFF2-40B4-BE49-F238E27FC236}">
                <a16:creationId xmlns:a16="http://schemas.microsoft.com/office/drawing/2014/main" id="{75A57A7F-E285-4D1F-A5F9-EAD51386E4D9}"/>
              </a:ext>
            </a:extLst>
          </p:cNvPr>
          <p:cNvSpPr>
            <a:spLocks xmlns:a="http://schemas.openxmlformats.org/drawingml/2006/main" noGrp="1"/>
          </p:cNvSpPr>
          <p:nvPr/>
        </p:nvSpPr>
        <p:spPr>
          <a:xfrm xmlns:a="http://schemas.openxmlformats.org/drawingml/2006/main">
            <a:off x="2495550" y="3829050"/>
            <a:ext cx="8953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344A"/>
                </a:solidFill>
                <a:latin typeface="Arial"/>
                <a:ea typeface="Arial"/>
                <a:cs typeface="Arial"/>
              </a:defRPr>
            </a:defPPr>
            <a:lvl1pPr algn="l">
              <a:defRPr sz="1950" b="0">
                <a:solidFill>
                  <a:srgbClr val="18344A"/>
                </a:solidFill>
                <a:latin typeface="Arial"/>
                <a:ea typeface="Arial"/>
                <a:cs typeface="Arial"/>
              </a:defRPr>
            </a:lvl1pPr>
            <a:lvl2pPr algn="l">
              <a:defRPr sz="1950" b="0">
                <a:solidFill>
                  <a:srgbClr val="18344A"/>
                </a:solidFill>
                <a:latin typeface="Arial"/>
                <a:ea typeface="Arial"/>
                <a:cs typeface="Arial"/>
              </a:defRPr>
            </a:lvl2pPr>
            <a:lvl3pPr algn="l">
              <a:defRPr sz="1950" b="0">
                <a:solidFill>
                  <a:srgbClr val="18344A"/>
                </a:solidFill>
                <a:latin typeface="Arial"/>
                <a:ea typeface="Arial"/>
                <a:cs typeface="Arial"/>
              </a:defRPr>
            </a:lvl3pPr>
            <a:lvl4pPr algn="l">
              <a:defRPr sz="1950" b="0">
                <a:solidFill>
                  <a:srgbClr val="18344A"/>
                </a:solidFill>
                <a:latin typeface="Arial"/>
                <a:ea typeface="Arial"/>
                <a:cs typeface="Arial"/>
              </a:defRPr>
            </a:lvl4pPr>
            <a:lvl5pPr algn="l">
              <a:defRPr sz="1950" b="0">
                <a:solidFill>
                  <a:srgbClr val="18344A"/>
                </a:solidFill>
                <a:latin typeface="Arial"/>
                <a:ea typeface="Arial"/>
                <a:cs typeface="Arial"/>
              </a:defRPr>
            </a:lvl5pPr>
            <a:lvl6pPr algn="l">
              <a:defRPr sz="1950" b="0">
                <a:solidFill>
                  <a:srgbClr val="18344A"/>
                </a:solidFill>
                <a:latin typeface="Arial"/>
                <a:ea typeface="Arial"/>
                <a:cs typeface="Arial"/>
              </a:defRPr>
            </a:lvl6pPr>
            <a:lvl7pPr algn="l">
              <a:defRPr sz="1950" b="0">
                <a:solidFill>
                  <a:srgbClr val="18344A"/>
                </a:solidFill>
                <a:latin typeface="Arial"/>
                <a:ea typeface="Arial"/>
                <a:cs typeface="Arial"/>
              </a:defRPr>
            </a:lvl7pPr>
            <a:lvl8pPr algn="l">
              <a:defRPr sz="1950" b="0">
                <a:solidFill>
                  <a:srgbClr val="18344A"/>
                </a:solidFill>
                <a:latin typeface="Arial"/>
                <a:ea typeface="Arial"/>
                <a:cs typeface="Arial"/>
              </a:defRPr>
            </a:lvl8pPr>
            <a:lvl9pPr algn="l">
              <a:defRPr sz="1950" b="0">
                <a:solidFill>
                  <a:srgbClr val="18344A"/>
                </a:solidFill>
                <a:latin typeface="Arial"/>
                <a:ea typeface="Arial"/>
                <a:cs typeface="Arial"/>
              </a:defRPr>
            </a:lvl9pPr>
          </a:lstStyle>
          <a:p xmlns:a="http://schemas.openxmlformats.org/drawingml/2006/main">
            <a:pPr algn="l">
              <a:defRPr sz="1950" b="0">
                <a:solidFill>
                  <a:srgbClr val="18344A"/>
                </a:solidFill>
                <a:latin typeface="Arial"/>
                <a:ea typeface="Arial"/>
                <a:cs typeface="Arial"/>
              </a:defRPr>
            </a:pPr>
            <a:r>
              <a:rPr sz="1950" b="0">
                <a:solidFill>
                  <a:srgbClr val="18344A"/>
                </a:solidFill>
                <a:latin typeface="Arial"/>
                <a:ea typeface="Arial"/>
                <a:cs typeface="Arial"/>
              </a:rPr>
              <a:t>Frieden in Schritten, Veränderung durch Kontakt</a:t>
            </a:r>
          </a:p>
        </p:txBody>
      </p:sp>
      <p:sp>
        <p:nvSpPr>
          <p:cNvPr id="12" name="text">
            <a:extLst xmlns:a="http://schemas.openxmlformats.org/drawingml/2006/main">
              <a:ext uri="{FF2B5EF4-FFF2-40B4-BE49-F238E27FC236}">
                <a16:creationId xmlns:a16="http://schemas.microsoft.com/office/drawing/2014/main" id="{5653D242-2A79-4930-B259-8CE3F08A7149}"/>
              </a:ext>
            </a:extLst>
          </p:cNvPr>
          <p:cNvSpPr>
            <a:spLocks xmlns:a="http://schemas.openxmlformats.org/drawingml/2006/main" noGrp="1"/>
          </p:cNvSpPr>
          <p:nvPr/>
        </p:nvSpPr>
        <p:spPr>
          <a:xfrm xmlns:a="http://schemas.openxmlformats.org/drawingml/2006/main">
            <a:off x="742950" y="4295775"/>
            <a:ext cx="152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137F87"/>
                </a:solidFill>
                <a:latin typeface="Arial"/>
                <a:ea typeface="Arial"/>
                <a:cs typeface="Arial"/>
              </a:defRPr>
            </a:defPPr>
            <a:lvl1pPr algn="l">
              <a:defRPr sz="2250" b="1">
                <a:solidFill>
                  <a:srgbClr val="137F87"/>
                </a:solidFill>
                <a:latin typeface="Arial"/>
                <a:ea typeface="Arial"/>
                <a:cs typeface="Arial"/>
              </a:defRPr>
            </a:lvl1pPr>
            <a:lvl2pPr algn="l">
              <a:defRPr sz="2250" b="1">
                <a:solidFill>
                  <a:srgbClr val="137F87"/>
                </a:solidFill>
                <a:latin typeface="Arial"/>
                <a:ea typeface="Arial"/>
                <a:cs typeface="Arial"/>
              </a:defRPr>
            </a:lvl2pPr>
            <a:lvl3pPr algn="l">
              <a:defRPr sz="2250" b="1">
                <a:solidFill>
                  <a:srgbClr val="137F87"/>
                </a:solidFill>
                <a:latin typeface="Arial"/>
                <a:ea typeface="Arial"/>
                <a:cs typeface="Arial"/>
              </a:defRPr>
            </a:lvl3pPr>
            <a:lvl4pPr algn="l">
              <a:defRPr sz="2250" b="1">
                <a:solidFill>
                  <a:srgbClr val="137F87"/>
                </a:solidFill>
                <a:latin typeface="Arial"/>
                <a:ea typeface="Arial"/>
                <a:cs typeface="Arial"/>
              </a:defRPr>
            </a:lvl4pPr>
            <a:lvl5pPr algn="l">
              <a:defRPr sz="2250" b="1">
                <a:solidFill>
                  <a:srgbClr val="137F87"/>
                </a:solidFill>
                <a:latin typeface="Arial"/>
                <a:ea typeface="Arial"/>
                <a:cs typeface="Arial"/>
              </a:defRPr>
            </a:lvl5pPr>
            <a:lvl6pPr algn="l">
              <a:defRPr sz="2250" b="1">
                <a:solidFill>
                  <a:srgbClr val="137F87"/>
                </a:solidFill>
                <a:latin typeface="Arial"/>
                <a:ea typeface="Arial"/>
                <a:cs typeface="Arial"/>
              </a:defRPr>
            </a:lvl6pPr>
            <a:lvl7pPr algn="l">
              <a:defRPr sz="2250" b="1">
                <a:solidFill>
                  <a:srgbClr val="137F87"/>
                </a:solidFill>
                <a:latin typeface="Arial"/>
                <a:ea typeface="Arial"/>
                <a:cs typeface="Arial"/>
              </a:defRPr>
            </a:lvl7pPr>
            <a:lvl8pPr algn="l">
              <a:defRPr sz="2250" b="1">
                <a:solidFill>
                  <a:srgbClr val="137F87"/>
                </a:solidFill>
                <a:latin typeface="Arial"/>
                <a:ea typeface="Arial"/>
                <a:cs typeface="Arial"/>
              </a:defRPr>
            </a:lvl8pPr>
            <a:lvl9pPr algn="l">
              <a:defRPr sz="2250" b="1">
                <a:solidFill>
                  <a:srgbClr val="137F87"/>
                </a:solidFill>
                <a:latin typeface="Arial"/>
                <a:ea typeface="Arial"/>
                <a:cs typeface="Arial"/>
              </a:defRPr>
            </a:lvl9pPr>
          </a:lstStyle>
          <a:p xmlns:a="http://schemas.openxmlformats.org/drawingml/2006/main">
            <a:pPr algn="l">
              <a:defRPr sz="2250" b="1">
                <a:solidFill>
                  <a:srgbClr val="137F87"/>
                </a:solidFill>
                <a:latin typeface="Arial"/>
                <a:ea typeface="Arial"/>
                <a:cs typeface="Arial"/>
              </a:defRPr>
            </a:pPr>
            <a:r>
              <a:rPr sz="2250" b="1">
                <a:solidFill>
                  <a:srgbClr val="137F87"/>
                </a:solidFill>
                <a:latin typeface="Arial"/>
                <a:ea typeface="Arial"/>
                <a:cs typeface="Arial"/>
              </a:rPr>
              <a:t>1969–72</a:t>
            </a:r>
          </a:p>
        </p:txBody>
      </p:sp>
      <p:sp>
        <p:nvSpPr>
          <p:cNvPr id="13" name="text">
            <a:extLst xmlns:a="http://schemas.openxmlformats.org/drawingml/2006/main">
              <a:ext uri="{FF2B5EF4-FFF2-40B4-BE49-F238E27FC236}">
                <a16:creationId xmlns:a16="http://schemas.microsoft.com/office/drawing/2014/main" id="{FA130725-CEF2-4EAE-8510-22709F97A1CC}"/>
              </a:ext>
            </a:extLst>
          </p:cNvPr>
          <p:cNvSpPr>
            <a:spLocks xmlns:a="http://schemas.openxmlformats.org/drawingml/2006/main" noGrp="1"/>
          </p:cNvSpPr>
          <p:nvPr/>
        </p:nvSpPr>
        <p:spPr>
          <a:xfrm xmlns:a="http://schemas.openxmlformats.org/drawingml/2006/main">
            <a:off x="2495550" y="4295775"/>
            <a:ext cx="895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1">
                <a:solidFill>
                  <a:srgbClr val="18344A"/>
                </a:solidFill>
                <a:latin typeface="Arial"/>
                <a:ea typeface="Arial"/>
                <a:cs typeface="Arial"/>
              </a:defRPr>
            </a:defPPr>
            <a:lvl1pPr algn="l">
              <a:defRPr sz="2325" b="1">
                <a:solidFill>
                  <a:srgbClr val="18344A"/>
                </a:solidFill>
                <a:latin typeface="Arial"/>
                <a:ea typeface="Arial"/>
                <a:cs typeface="Arial"/>
              </a:defRPr>
            </a:lvl1pPr>
            <a:lvl2pPr algn="l">
              <a:defRPr sz="2325" b="1">
                <a:solidFill>
                  <a:srgbClr val="18344A"/>
                </a:solidFill>
                <a:latin typeface="Arial"/>
                <a:ea typeface="Arial"/>
                <a:cs typeface="Arial"/>
              </a:defRPr>
            </a:lvl2pPr>
            <a:lvl3pPr algn="l">
              <a:defRPr sz="2325" b="1">
                <a:solidFill>
                  <a:srgbClr val="18344A"/>
                </a:solidFill>
                <a:latin typeface="Arial"/>
                <a:ea typeface="Arial"/>
                <a:cs typeface="Arial"/>
              </a:defRPr>
            </a:lvl3pPr>
            <a:lvl4pPr algn="l">
              <a:defRPr sz="2325" b="1">
                <a:solidFill>
                  <a:srgbClr val="18344A"/>
                </a:solidFill>
                <a:latin typeface="Arial"/>
                <a:ea typeface="Arial"/>
                <a:cs typeface="Arial"/>
              </a:defRPr>
            </a:lvl4pPr>
            <a:lvl5pPr algn="l">
              <a:defRPr sz="2325" b="1">
                <a:solidFill>
                  <a:srgbClr val="18344A"/>
                </a:solidFill>
                <a:latin typeface="Arial"/>
                <a:ea typeface="Arial"/>
                <a:cs typeface="Arial"/>
              </a:defRPr>
            </a:lvl5pPr>
            <a:lvl6pPr algn="l">
              <a:defRPr sz="2325" b="1">
                <a:solidFill>
                  <a:srgbClr val="18344A"/>
                </a:solidFill>
                <a:latin typeface="Arial"/>
                <a:ea typeface="Arial"/>
                <a:cs typeface="Arial"/>
              </a:defRPr>
            </a:lvl6pPr>
            <a:lvl7pPr algn="l">
              <a:defRPr sz="2325" b="1">
                <a:solidFill>
                  <a:srgbClr val="18344A"/>
                </a:solidFill>
                <a:latin typeface="Arial"/>
                <a:ea typeface="Arial"/>
                <a:cs typeface="Arial"/>
              </a:defRPr>
            </a:lvl7pPr>
            <a:lvl8pPr algn="l">
              <a:defRPr sz="2325" b="1">
                <a:solidFill>
                  <a:srgbClr val="18344A"/>
                </a:solidFill>
                <a:latin typeface="Arial"/>
                <a:ea typeface="Arial"/>
                <a:cs typeface="Arial"/>
              </a:defRPr>
            </a:lvl8pPr>
            <a:lvl9pPr algn="l">
              <a:defRPr sz="2325" b="1">
                <a:solidFill>
                  <a:srgbClr val="18344A"/>
                </a:solidFill>
                <a:latin typeface="Arial"/>
                <a:ea typeface="Arial"/>
                <a:cs typeface="Arial"/>
              </a:defRPr>
            </a:lvl9pPr>
          </a:lstStyle>
          <a:p xmlns:a="http://schemas.openxmlformats.org/drawingml/2006/main">
            <a:pPr algn="l">
              <a:defRPr sz="2325" b="1">
                <a:solidFill>
                  <a:srgbClr val="18344A"/>
                </a:solidFill>
                <a:latin typeface="Arial"/>
                <a:ea typeface="Arial"/>
                <a:cs typeface="Arial"/>
              </a:defRPr>
            </a:pPr>
            <a:r>
              <a:rPr sz="2325" b="1">
                <a:solidFill>
                  <a:srgbClr val="18344A"/>
                </a:solidFill>
                <a:latin typeface="Arial"/>
                <a:ea typeface="Arial"/>
                <a:cs typeface="Arial"/>
              </a:rPr>
              <a:t>Neue Ostpolitik</a:t>
            </a:r>
          </a:p>
        </p:txBody>
      </p:sp>
      <p:sp>
        <p:nvSpPr>
          <p:cNvPr id="14" name="text">
            <a:extLst xmlns:a="http://schemas.openxmlformats.org/drawingml/2006/main">
              <a:ext uri="{FF2B5EF4-FFF2-40B4-BE49-F238E27FC236}">
                <a16:creationId xmlns:a16="http://schemas.microsoft.com/office/drawing/2014/main" id="{28ABF6E0-6212-4B82-93D3-4796C0DBB75A}"/>
              </a:ext>
            </a:extLst>
          </p:cNvPr>
          <p:cNvSpPr>
            <a:spLocks xmlns:a="http://schemas.openxmlformats.org/drawingml/2006/main" noGrp="1"/>
          </p:cNvSpPr>
          <p:nvPr/>
        </p:nvSpPr>
        <p:spPr>
          <a:xfrm xmlns:a="http://schemas.openxmlformats.org/drawingml/2006/main">
            <a:off x="2495550" y="4695825"/>
            <a:ext cx="8953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344A"/>
                </a:solidFill>
                <a:latin typeface="Arial"/>
                <a:ea typeface="Arial"/>
                <a:cs typeface="Arial"/>
              </a:defRPr>
            </a:defPPr>
            <a:lvl1pPr algn="l">
              <a:defRPr sz="1950" b="0">
                <a:solidFill>
                  <a:srgbClr val="18344A"/>
                </a:solidFill>
                <a:latin typeface="Arial"/>
                <a:ea typeface="Arial"/>
                <a:cs typeface="Arial"/>
              </a:defRPr>
            </a:lvl1pPr>
            <a:lvl2pPr algn="l">
              <a:defRPr sz="1950" b="0">
                <a:solidFill>
                  <a:srgbClr val="18344A"/>
                </a:solidFill>
                <a:latin typeface="Arial"/>
                <a:ea typeface="Arial"/>
                <a:cs typeface="Arial"/>
              </a:defRPr>
            </a:lvl2pPr>
            <a:lvl3pPr algn="l">
              <a:defRPr sz="1950" b="0">
                <a:solidFill>
                  <a:srgbClr val="18344A"/>
                </a:solidFill>
                <a:latin typeface="Arial"/>
                <a:ea typeface="Arial"/>
                <a:cs typeface="Arial"/>
              </a:defRPr>
            </a:lvl3pPr>
            <a:lvl4pPr algn="l">
              <a:defRPr sz="1950" b="0">
                <a:solidFill>
                  <a:srgbClr val="18344A"/>
                </a:solidFill>
                <a:latin typeface="Arial"/>
                <a:ea typeface="Arial"/>
                <a:cs typeface="Arial"/>
              </a:defRPr>
            </a:lvl4pPr>
            <a:lvl5pPr algn="l">
              <a:defRPr sz="1950" b="0">
                <a:solidFill>
                  <a:srgbClr val="18344A"/>
                </a:solidFill>
                <a:latin typeface="Arial"/>
                <a:ea typeface="Arial"/>
                <a:cs typeface="Arial"/>
              </a:defRPr>
            </a:lvl5pPr>
            <a:lvl6pPr algn="l">
              <a:defRPr sz="1950" b="0">
                <a:solidFill>
                  <a:srgbClr val="18344A"/>
                </a:solidFill>
                <a:latin typeface="Arial"/>
                <a:ea typeface="Arial"/>
                <a:cs typeface="Arial"/>
              </a:defRPr>
            </a:lvl6pPr>
            <a:lvl7pPr algn="l">
              <a:defRPr sz="1950" b="0">
                <a:solidFill>
                  <a:srgbClr val="18344A"/>
                </a:solidFill>
                <a:latin typeface="Arial"/>
                <a:ea typeface="Arial"/>
                <a:cs typeface="Arial"/>
              </a:defRPr>
            </a:lvl7pPr>
            <a:lvl8pPr algn="l">
              <a:defRPr sz="1950" b="0">
                <a:solidFill>
                  <a:srgbClr val="18344A"/>
                </a:solidFill>
                <a:latin typeface="Arial"/>
                <a:ea typeface="Arial"/>
                <a:cs typeface="Arial"/>
              </a:defRPr>
            </a:lvl8pPr>
            <a:lvl9pPr algn="l">
              <a:defRPr sz="1950" b="0">
                <a:solidFill>
                  <a:srgbClr val="18344A"/>
                </a:solidFill>
                <a:latin typeface="Arial"/>
                <a:ea typeface="Arial"/>
                <a:cs typeface="Arial"/>
              </a:defRPr>
            </a:lvl9pPr>
          </a:lstStyle>
          <a:p xmlns:a="http://schemas.openxmlformats.org/drawingml/2006/main">
            <a:pPr algn="l">
              <a:defRPr sz="1950" b="0">
                <a:solidFill>
                  <a:srgbClr val="18344A"/>
                </a:solidFill>
                <a:latin typeface="Arial"/>
                <a:ea typeface="Arial"/>
                <a:cs typeface="Arial"/>
              </a:defRPr>
            </a:pPr>
            <a:r>
              <a:rPr sz="1950" b="0">
                <a:solidFill>
                  <a:srgbClr val="18344A"/>
                </a:solidFill>
                <a:latin typeface="Arial"/>
                <a:ea typeface="Arial"/>
                <a:cs typeface="Arial"/>
              </a:rPr>
              <a:t>Regierung Brandt, Grundlagenvertrag</a:t>
            </a:r>
          </a:p>
        </p:txBody>
      </p:sp>
      <p:sp>
        <p:nvSpPr>
          <p:cNvPr id="15" name="text">
            <a:extLst xmlns:a="http://schemas.openxmlformats.org/drawingml/2006/main">
              <a:ext uri="{FF2B5EF4-FFF2-40B4-BE49-F238E27FC236}">
                <a16:creationId xmlns:a16="http://schemas.microsoft.com/office/drawing/2014/main" id="{7BFC4A0C-E984-4203-8C4A-2D38BAC5A617}"/>
              </a:ext>
            </a:extLst>
          </p:cNvPr>
          <p:cNvSpPr>
            <a:spLocks xmlns:a="http://schemas.openxmlformats.org/drawingml/2006/main" noGrp="1"/>
          </p:cNvSpPr>
          <p:nvPr/>
        </p:nvSpPr>
        <p:spPr>
          <a:xfrm xmlns:a="http://schemas.openxmlformats.org/drawingml/2006/main">
            <a:off x="742950" y="5162550"/>
            <a:ext cx="152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137F87"/>
                </a:solidFill>
                <a:latin typeface="Arial"/>
                <a:ea typeface="Arial"/>
                <a:cs typeface="Arial"/>
              </a:defRPr>
            </a:defPPr>
            <a:lvl1pPr algn="l">
              <a:defRPr sz="2250" b="1">
                <a:solidFill>
                  <a:srgbClr val="137F87"/>
                </a:solidFill>
                <a:latin typeface="Arial"/>
                <a:ea typeface="Arial"/>
                <a:cs typeface="Arial"/>
              </a:defRPr>
            </a:lvl1pPr>
            <a:lvl2pPr algn="l">
              <a:defRPr sz="2250" b="1">
                <a:solidFill>
                  <a:srgbClr val="137F87"/>
                </a:solidFill>
                <a:latin typeface="Arial"/>
                <a:ea typeface="Arial"/>
                <a:cs typeface="Arial"/>
              </a:defRPr>
            </a:lvl2pPr>
            <a:lvl3pPr algn="l">
              <a:defRPr sz="2250" b="1">
                <a:solidFill>
                  <a:srgbClr val="137F87"/>
                </a:solidFill>
                <a:latin typeface="Arial"/>
                <a:ea typeface="Arial"/>
                <a:cs typeface="Arial"/>
              </a:defRPr>
            </a:lvl3pPr>
            <a:lvl4pPr algn="l">
              <a:defRPr sz="2250" b="1">
                <a:solidFill>
                  <a:srgbClr val="137F87"/>
                </a:solidFill>
                <a:latin typeface="Arial"/>
                <a:ea typeface="Arial"/>
                <a:cs typeface="Arial"/>
              </a:defRPr>
            </a:lvl4pPr>
            <a:lvl5pPr algn="l">
              <a:defRPr sz="2250" b="1">
                <a:solidFill>
                  <a:srgbClr val="137F87"/>
                </a:solidFill>
                <a:latin typeface="Arial"/>
                <a:ea typeface="Arial"/>
                <a:cs typeface="Arial"/>
              </a:defRPr>
            </a:lvl5pPr>
            <a:lvl6pPr algn="l">
              <a:defRPr sz="2250" b="1">
                <a:solidFill>
                  <a:srgbClr val="137F87"/>
                </a:solidFill>
                <a:latin typeface="Arial"/>
                <a:ea typeface="Arial"/>
                <a:cs typeface="Arial"/>
              </a:defRPr>
            </a:lvl6pPr>
            <a:lvl7pPr algn="l">
              <a:defRPr sz="2250" b="1">
                <a:solidFill>
                  <a:srgbClr val="137F87"/>
                </a:solidFill>
                <a:latin typeface="Arial"/>
                <a:ea typeface="Arial"/>
                <a:cs typeface="Arial"/>
              </a:defRPr>
            </a:lvl7pPr>
            <a:lvl8pPr algn="l">
              <a:defRPr sz="2250" b="1">
                <a:solidFill>
                  <a:srgbClr val="137F87"/>
                </a:solidFill>
                <a:latin typeface="Arial"/>
                <a:ea typeface="Arial"/>
                <a:cs typeface="Arial"/>
              </a:defRPr>
            </a:lvl8pPr>
            <a:lvl9pPr algn="l">
              <a:defRPr sz="2250" b="1">
                <a:solidFill>
                  <a:srgbClr val="137F87"/>
                </a:solidFill>
                <a:latin typeface="Arial"/>
                <a:ea typeface="Arial"/>
                <a:cs typeface="Arial"/>
              </a:defRPr>
            </a:lvl9pPr>
          </a:lstStyle>
          <a:p xmlns:a="http://schemas.openxmlformats.org/drawingml/2006/main">
            <a:pPr algn="l">
              <a:defRPr sz="2250" b="1">
                <a:solidFill>
                  <a:srgbClr val="137F87"/>
                </a:solidFill>
                <a:latin typeface="Arial"/>
                <a:ea typeface="Arial"/>
                <a:cs typeface="Arial"/>
              </a:defRPr>
            </a:pPr>
            <a:r>
              <a:rPr sz="2250" b="1">
                <a:solidFill>
                  <a:srgbClr val="137F87"/>
                </a:solidFill>
                <a:latin typeface="Arial"/>
                <a:ea typeface="Arial"/>
                <a:cs typeface="Arial"/>
              </a:rPr>
              <a:t>1975</a:t>
            </a:r>
          </a:p>
        </p:txBody>
      </p:sp>
      <p:sp>
        <p:nvSpPr>
          <p:cNvPr id="16" name="text">
            <a:extLst xmlns:a="http://schemas.openxmlformats.org/drawingml/2006/main">
              <a:ext uri="{FF2B5EF4-FFF2-40B4-BE49-F238E27FC236}">
                <a16:creationId xmlns:a16="http://schemas.microsoft.com/office/drawing/2014/main" id="{927F58FC-9CE3-4EC9-AFA2-AF5479A78996}"/>
              </a:ext>
            </a:extLst>
          </p:cNvPr>
          <p:cNvSpPr>
            <a:spLocks xmlns:a="http://schemas.openxmlformats.org/drawingml/2006/main" noGrp="1"/>
          </p:cNvSpPr>
          <p:nvPr/>
        </p:nvSpPr>
        <p:spPr>
          <a:xfrm xmlns:a="http://schemas.openxmlformats.org/drawingml/2006/main">
            <a:off x="2495550" y="5162550"/>
            <a:ext cx="895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1">
                <a:solidFill>
                  <a:srgbClr val="18344A"/>
                </a:solidFill>
                <a:latin typeface="Arial"/>
                <a:ea typeface="Arial"/>
                <a:cs typeface="Arial"/>
              </a:defRPr>
            </a:defPPr>
            <a:lvl1pPr algn="l">
              <a:defRPr sz="2325" b="1">
                <a:solidFill>
                  <a:srgbClr val="18344A"/>
                </a:solidFill>
                <a:latin typeface="Arial"/>
                <a:ea typeface="Arial"/>
                <a:cs typeface="Arial"/>
              </a:defRPr>
            </a:lvl1pPr>
            <a:lvl2pPr algn="l">
              <a:defRPr sz="2325" b="1">
                <a:solidFill>
                  <a:srgbClr val="18344A"/>
                </a:solidFill>
                <a:latin typeface="Arial"/>
                <a:ea typeface="Arial"/>
                <a:cs typeface="Arial"/>
              </a:defRPr>
            </a:lvl2pPr>
            <a:lvl3pPr algn="l">
              <a:defRPr sz="2325" b="1">
                <a:solidFill>
                  <a:srgbClr val="18344A"/>
                </a:solidFill>
                <a:latin typeface="Arial"/>
                <a:ea typeface="Arial"/>
                <a:cs typeface="Arial"/>
              </a:defRPr>
            </a:lvl3pPr>
            <a:lvl4pPr algn="l">
              <a:defRPr sz="2325" b="1">
                <a:solidFill>
                  <a:srgbClr val="18344A"/>
                </a:solidFill>
                <a:latin typeface="Arial"/>
                <a:ea typeface="Arial"/>
                <a:cs typeface="Arial"/>
              </a:defRPr>
            </a:lvl4pPr>
            <a:lvl5pPr algn="l">
              <a:defRPr sz="2325" b="1">
                <a:solidFill>
                  <a:srgbClr val="18344A"/>
                </a:solidFill>
                <a:latin typeface="Arial"/>
                <a:ea typeface="Arial"/>
                <a:cs typeface="Arial"/>
              </a:defRPr>
            </a:lvl5pPr>
            <a:lvl6pPr algn="l">
              <a:defRPr sz="2325" b="1">
                <a:solidFill>
                  <a:srgbClr val="18344A"/>
                </a:solidFill>
                <a:latin typeface="Arial"/>
                <a:ea typeface="Arial"/>
                <a:cs typeface="Arial"/>
              </a:defRPr>
            </a:lvl6pPr>
            <a:lvl7pPr algn="l">
              <a:defRPr sz="2325" b="1">
                <a:solidFill>
                  <a:srgbClr val="18344A"/>
                </a:solidFill>
                <a:latin typeface="Arial"/>
                <a:ea typeface="Arial"/>
                <a:cs typeface="Arial"/>
              </a:defRPr>
            </a:lvl7pPr>
            <a:lvl8pPr algn="l">
              <a:defRPr sz="2325" b="1">
                <a:solidFill>
                  <a:srgbClr val="18344A"/>
                </a:solidFill>
                <a:latin typeface="Arial"/>
                <a:ea typeface="Arial"/>
                <a:cs typeface="Arial"/>
              </a:defRPr>
            </a:lvl8pPr>
            <a:lvl9pPr algn="l">
              <a:defRPr sz="2325" b="1">
                <a:solidFill>
                  <a:srgbClr val="18344A"/>
                </a:solidFill>
                <a:latin typeface="Arial"/>
                <a:ea typeface="Arial"/>
                <a:cs typeface="Arial"/>
              </a:defRPr>
            </a:lvl9pPr>
          </a:lstStyle>
          <a:p xmlns:a="http://schemas.openxmlformats.org/drawingml/2006/main">
            <a:pPr algn="l">
              <a:defRPr sz="2325" b="1">
                <a:solidFill>
                  <a:srgbClr val="18344A"/>
                </a:solidFill>
                <a:latin typeface="Arial"/>
                <a:ea typeface="Arial"/>
                <a:cs typeface="Arial"/>
              </a:defRPr>
            </a:pPr>
            <a:r>
              <a:rPr sz="2325" b="1">
                <a:solidFill>
                  <a:srgbClr val="18344A"/>
                </a:solidFill>
                <a:latin typeface="Arial"/>
                <a:ea typeface="Arial"/>
                <a:cs typeface="Arial"/>
              </a:rPr>
              <a:t>Helsinki</a:t>
            </a:r>
          </a:p>
        </p:txBody>
      </p:sp>
      <p:sp>
        <p:nvSpPr>
          <p:cNvPr id="17" name="text">
            <a:extLst xmlns:a="http://schemas.openxmlformats.org/drawingml/2006/main">
              <a:ext uri="{FF2B5EF4-FFF2-40B4-BE49-F238E27FC236}">
                <a16:creationId xmlns:a16="http://schemas.microsoft.com/office/drawing/2014/main" id="{B2600100-0734-48C4-A2C0-08A4DE577333}"/>
              </a:ext>
            </a:extLst>
          </p:cNvPr>
          <p:cNvSpPr>
            <a:spLocks xmlns:a="http://schemas.openxmlformats.org/drawingml/2006/main" noGrp="1"/>
          </p:cNvSpPr>
          <p:nvPr/>
        </p:nvSpPr>
        <p:spPr>
          <a:xfrm xmlns:a="http://schemas.openxmlformats.org/drawingml/2006/main">
            <a:off x="2495550" y="5562600"/>
            <a:ext cx="8953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344A"/>
                </a:solidFill>
                <a:latin typeface="Arial"/>
                <a:ea typeface="Arial"/>
                <a:cs typeface="Arial"/>
              </a:defRPr>
            </a:defPPr>
            <a:lvl1pPr algn="l">
              <a:defRPr sz="1950" b="0">
                <a:solidFill>
                  <a:srgbClr val="18344A"/>
                </a:solidFill>
                <a:latin typeface="Arial"/>
                <a:ea typeface="Arial"/>
                <a:cs typeface="Arial"/>
              </a:defRPr>
            </a:lvl1pPr>
            <a:lvl2pPr algn="l">
              <a:defRPr sz="1950" b="0">
                <a:solidFill>
                  <a:srgbClr val="18344A"/>
                </a:solidFill>
                <a:latin typeface="Arial"/>
                <a:ea typeface="Arial"/>
                <a:cs typeface="Arial"/>
              </a:defRPr>
            </a:lvl2pPr>
            <a:lvl3pPr algn="l">
              <a:defRPr sz="1950" b="0">
                <a:solidFill>
                  <a:srgbClr val="18344A"/>
                </a:solidFill>
                <a:latin typeface="Arial"/>
                <a:ea typeface="Arial"/>
                <a:cs typeface="Arial"/>
              </a:defRPr>
            </a:lvl3pPr>
            <a:lvl4pPr algn="l">
              <a:defRPr sz="1950" b="0">
                <a:solidFill>
                  <a:srgbClr val="18344A"/>
                </a:solidFill>
                <a:latin typeface="Arial"/>
                <a:ea typeface="Arial"/>
                <a:cs typeface="Arial"/>
              </a:defRPr>
            </a:lvl4pPr>
            <a:lvl5pPr algn="l">
              <a:defRPr sz="1950" b="0">
                <a:solidFill>
                  <a:srgbClr val="18344A"/>
                </a:solidFill>
                <a:latin typeface="Arial"/>
                <a:ea typeface="Arial"/>
                <a:cs typeface="Arial"/>
              </a:defRPr>
            </a:lvl5pPr>
            <a:lvl6pPr algn="l">
              <a:defRPr sz="1950" b="0">
                <a:solidFill>
                  <a:srgbClr val="18344A"/>
                </a:solidFill>
                <a:latin typeface="Arial"/>
                <a:ea typeface="Arial"/>
                <a:cs typeface="Arial"/>
              </a:defRPr>
            </a:lvl6pPr>
            <a:lvl7pPr algn="l">
              <a:defRPr sz="1950" b="0">
                <a:solidFill>
                  <a:srgbClr val="18344A"/>
                </a:solidFill>
                <a:latin typeface="Arial"/>
                <a:ea typeface="Arial"/>
                <a:cs typeface="Arial"/>
              </a:defRPr>
            </a:lvl7pPr>
            <a:lvl8pPr algn="l">
              <a:defRPr sz="1950" b="0">
                <a:solidFill>
                  <a:srgbClr val="18344A"/>
                </a:solidFill>
                <a:latin typeface="Arial"/>
                <a:ea typeface="Arial"/>
                <a:cs typeface="Arial"/>
              </a:defRPr>
            </a:lvl8pPr>
            <a:lvl9pPr algn="l">
              <a:defRPr sz="1950" b="0">
                <a:solidFill>
                  <a:srgbClr val="18344A"/>
                </a:solidFill>
                <a:latin typeface="Arial"/>
                <a:ea typeface="Arial"/>
                <a:cs typeface="Arial"/>
              </a:defRPr>
            </a:lvl9pPr>
          </a:lstStyle>
          <a:p xmlns:a="http://schemas.openxmlformats.org/drawingml/2006/main">
            <a:pPr algn="l">
              <a:defRPr sz="1950" b="0">
                <a:solidFill>
                  <a:srgbClr val="18344A"/>
                </a:solidFill>
                <a:latin typeface="Arial"/>
                <a:ea typeface="Arial"/>
                <a:cs typeface="Arial"/>
              </a:defRPr>
            </a:pPr>
            <a:r>
              <a:rPr sz="1950" b="0">
                <a:solidFill>
                  <a:srgbClr val="18344A"/>
                </a:solidFill>
                <a:latin typeface="Arial"/>
                <a:ea typeface="Arial"/>
                <a:cs typeface="Arial"/>
              </a:rPr>
              <a:t>Sicherheit, Zusammenarbeit und Menschenrechte</a:t>
            </a:r>
          </a:p>
        </p:txBody>
      </p:sp>
    </p:spTree>
    <p:extLst>
      <p:ext uri="{BB962C8B-B14F-4D97-AF65-F5344CB8AC3E}">
        <p14:creationId xmlns:p14="http://schemas.microsoft.com/office/powerpoint/2010/main" val="877128841"/>
      </p:ext>
    </p:extLst>
  </p:cSld>
</p:sld>
</file>

<file path=ppt/slides/slide6.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25568D6C-3898-48E4-87E8-DC3415E1DD59}"/>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Ziel, Mittel und nachweisbare Wirkung</a:t>
            </a:r>
          </a:p>
        </p:txBody>
      </p:sp>
      <p:sp>
        <p:nvSpPr>
          <p:cNvPr id="2" name="footer">
            <a:extLst xmlns:a="http://schemas.openxmlformats.org/drawingml/2006/main">
              <a:ext uri="{FF2B5EF4-FFF2-40B4-BE49-F238E27FC236}">
                <a16:creationId xmlns:a16="http://schemas.microsoft.com/office/drawing/2014/main" id="{4E950703-2248-454B-BF2E-B11534F22EC6}"/>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Modell an Q4 · Minute 28–30</a:t>
            </a:r>
          </a:p>
        </p:txBody>
      </p:sp>
      <p:sp>
        <p:nvSpPr>
          <p:cNvPr id="3" name="text">
            <a:extLst xmlns:a="http://schemas.openxmlformats.org/drawingml/2006/main">
              <a:ext uri="{FF2B5EF4-FFF2-40B4-BE49-F238E27FC236}">
                <a16:creationId xmlns:a16="http://schemas.microsoft.com/office/drawing/2014/main" id="{D94EA9AA-C89F-4098-AF34-BD41EB0ABF0B}"/>
              </a:ext>
            </a:extLst>
          </p:cNvPr>
          <p:cNvSpPr>
            <a:spLocks xmlns:a="http://schemas.openxmlformats.org/drawingml/2006/main" noGrp="1"/>
          </p:cNvSpPr>
          <p:nvPr/>
        </p:nvSpPr>
        <p:spPr>
          <a:xfrm xmlns:a="http://schemas.openxmlformats.org/drawingml/2006/main">
            <a:off x="742950" y="1781175"/>
            <a:ext cx="107156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Ziel: Beziehungen zwischen beiden deutschen Staaten</a:t>
            </a:r>
          </a:p>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normalisieren und Zusammenarbeit ermöglichen.</a:t>
            </a:r>
          </a:p>
        </p:txBody>
      </p:sp>
      <p:sp>
        <p:nvSpPr>
          <p:cNvPr id="4" name="text">
            <a:extLst xmlns:a="http://schemas.openxmlformats.org/drawingml/2006/main">
              <a:ext uri="{FF2B5EF4-FFF2-40B4-BE49-F238E27FC236}">
                <a16:creationId xmlns:a16="http://schemas.microsoft.com/office/drawing/2014/main" id="{4F98242A-3A7C-464D-96D3-1C24B99A7726}"/>
              </a:ext>
            </a:extLst>
          </p:cNvPr>
          <p:cNvSpPr>
            <a:spLocks xmlns:a="http://schemas.openxmlformats.org/drawingml/2006/main" noGrp="1"/>
          </p:cNvSpPr>
          <p:nvPr/>
        </p:nvSpPr>
        <p:spPr>
          <a:xfrm xmlns:a="http://schemas.openxmlformats.org/drawingml/2006/main">
            <a:off x="742950" y="3219450"/>
            <a:ext cx="1071562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Mittel: Artikel 7 vereinbart praktische Kooperation,</a:t>
            </a:r>
          </a:p>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zum Beispiel in Verkehr und Wirtschaft.  Q4c</a:t>
            </a:r>
          </a:p>
        </p:txBody>
      </p:sp>
      <p:sp>
        <p:nvSpPr>
          <p:cNvPr id="5" name="text">
            <a:extLst xmlns:a="http://schemas.openxmlformats.org/drawingml/2006/main">
              <a:ext uri="{FF2B5EF4-FFF2-40B4-BE49-F238E27FC236}">
                <a16:creationId xmlns:a16="http://schemas.microsoft.com/office/drawing/2014/main" id="{3CEE79E6-46AD-4BA6-8E89-4FC863789E6F}"/>
              </a:ext>
            </a:extLst>
          </p:cNvPr>
          <p:cNvSpPr>
            <a:spLocks xmlns:a="http://schemas.openxmlformats.org/drawingml/2006/main" noGrp="1"/>
          </p:cNvSpPr>
          <p:nvPr/>
        </p:nvSpPr>
        <p:spPr>
          <a:xfrm xmlns:a="http://schemas.openxmlformats.org/drawingml/2006/main">
            <a:off x="742950" y="4724400"/>
            <a:ext cx="107156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18344A"/>
                </a:solidFill>
                <a:latin typeface="Arial"/>
                <a:ea typeface="Arial"/>
                <a:cs typeface="Arial"/>
              </a:defRPr>
            </a:defPPr>
            <a:lvl1pPr algn="l">
              <a:defRPr sz="2400" b="1">
                <a:solidFill>
                  <a:srgbClr val="18344A"/>
                </a:solidFill>
                <a:latin typeface="Arial"/>
                <a:ea typeface="Arial"/>
                <a:cs typeface="Arial"/>
              </a:defRPr>
            </a:lvl1pPr>
            <a:lvl2pPr algn="l">
              <a:defRPr sz="2400" b="1">
                <a:solidFill>
                  <a:srgbClr val="18344A"/>
                </a:solidFill>
                <a:latin typeface="Arial"/>
                <a:ea typeface="Arial"/>
                <a:cs typeface="Arial"/>
              </a:defRPr>
            </a:lvl2pPr>
            <a:lvl3pPr algn="l">
              <a:defRPr sz="2400" b="1">
                <a:solidFill>
                  <a:srgbClr val="18344A"/>
                </a:solidFill>
                <a:latin typeface="Arial"/>
                <a:ea typeface="Arial"/>
                <a:cs typeface="Arial"/>
              </a:defRPr>
            </a:lvl3pPr>
            <a:lvl4pPr algn="l">
              <a:defRPr sz="2400" b="1">
                <a:solidFill>
                  <a:srgbClr val="18344A"/>
                </a:solidFill>
                <a:latin typeface="Arial"/>
                <a:ea typeface="Arial"/>
                <a:cs typeface="Arial"/>
              </a:defRPr>
            </a:lvl4pPr>
            <a:lvl5pPr algn="l">
              <a:defRPr sz="2400" b="1">
                <a:solidFill>
                  <a:srgbClr val="18344A"/>
                </a:solidFill>
                <a:latin typeface="Arial"/>
                <a:ea typeface="Arial"/>
                <a:cs typeface="Arial"/>
              </a:defRPr>
            </a:lvl5pPr>
            <a:lvl6pPr algn="l">
              <a:defRPr sz="2400" b="1">
                <a:solidFill>
                  <a:srgbClr val="18344A"/>
                </a:solidFill>
                <a:latin typeface="Arial"/>
                <a:ea typeface="Arial"/>
                <a:cs typeface="Arial"/>
              </a:defRPr>
            </a:lvl6pPr>
            <a:lvl7pPr algn="l">
              <a:defRPr sz="2400" b="1">
                <a:solidFill>
                  <a:srgbClr val="18344A"/>
                </a:solidFill>
                <a:latin typeface="Arial"/>
                <a:ea typeface="Arial"/>
                <a:cs typeface="Arial"/>
              </a:defRPr>
            </a:lvl7pPr>
            <a:lvl8pPr algn="l">
              <a:defRPr sz="2400" b="1">
                <a:solidFill>
                  <a:srgbClr val="18344A"/>
                </a:solidFill>
                <a:latin typeface="Arial"/>
                <a:ea typeface="Arial"/>
                <a:cs typeface="Arial"/>
              </a:defRPr>
            </a:lvl8pPr>
            <a:lvl9pPr algn="l">
              <a:defRPr sz="2400" b="1">
                <a:solidFill>
                  <a:srgbClr val="18344A"/>
                </a:solidFill>
                <a:latin typeface="Arial"/>
                <a:ea typeface="Arial"/>
                <a:cs typeface="Arial"/>
              </a:defRPr>
            </a:lvl9pPr>
          </a:lstStyle>
          <a:p xmlns:a="http://schemas.openxmlformats.org/drawingml/2006/main">
            <a:pPr algn="l">
              <a:defRPr sz="2400" b="1">
                <a:solidFill>
                  <a:srgbClr val="18344A"/>
                </a:solidFill>
                <a:latin typeface="Arial"/>
                <a:ea typeface="Arial"/>
                <a:cs typeface="Arial"/>
              </a:defRPr>
            </a:pPr>
            <a:r>
              <a:rPr sz="2400" b="1">
                <a:solidFill>
                  <a:srgbClr val="18344A"/>
                </a:solidFill>
                <a:latin typeface="Arial"/>
                <a:ea typeface="Arial"/>
                <a:cs typeface="Arial"/>
              </a:rPr>
              <a:t>Offene Wirkungsfrage: Was verbesserte sich tatsächlich</a:t>
            </a:r>
          </a:p>
          <a:p xmlns:a="http://schemas.openxmlformats.org/drawingml/2006/main">
            <a:pPr algn="l">
              <a:defRPr sz="2400" b="1">
                <a:solidFill>
                  <a:srgbClr val="18344A"/>
                </a:solidFill>
                <a:latin typeface="Arial"/>
                <a:ea typeface="Arial"/>
                <a:cs typeface="Arial"/>
              </a:defRPr>
            </a:pPr>
            <a:r>
              <a:rPr sz="2400" b="1">
                <a:solidFill>
                  <a:srgbClr val="18344A"/>
                </a:solidFill>
                <a:latin typeface="Arial"/>
                <a:ea typeface="Arial"/>
                <a:cs typeface="Arial"/>
              </a:rPr>
              <a:t>für Menschen? Dafür brauchen wir weitere Belege.</a:t>
            </a:r>
          </a:p>
        </p:txBody>
      </p:sp>
    </p:spTree>
    <p:extLst>
      <p:ext uri="{BB962C8B-B14F-4D97-AF65-F5344CB8AC3E}">
        <p14:creationId xmlns:p14="http://schemas.microsoft.com/office/powerpoint/2010/main" val="1018248746"/>
      </p:ext>
    </p:extLst>
  </p:cSld>
</p:sld>
</file>

<file path=ppt/slides/slide7.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C6AB625A-0F40-4875-BDFC-700C32494570}"/>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Östlichen und westlichen Ansatz vergleichen</a:t>
            </a:r>
          </a:p>
        </p:txBody>
      </p:sp>
      <p:sp>
        <p:nvSpPr>
          <p:cNvPr id="2" name="footer">
            <a:extLst xmlns:a="http://schemas.openxmlformats.org/drawingml/2006/main">
              <a:ext uri="{FF2B5EF4-FFF2-40B4-BE49-F238E27FC236}">
                <a16:creationId xmlns:a16="http://schemas.microsoft.com/office/drawing/2014/main" id="{C6A6F132-EBCE-442B-9A1A-D45F527C4A6F}"/>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Q1 und Q2 · Lesen 30–37 · Vergleichen 37–42</a:t>
            </a:r>
          </a:p>
        </p:txBody>
      </p:sp>
      <p:sp>
        <p:nvSpPr>
          <p:cNvPr id="3" name="text">
            <a:extLst xmlns:a="http://schemas.openxmlformats.org/drawingml/2006/main">
              <a:ext uri="{FF2B5EF4-FFF2-40B4-BE49-F238E27FC236}">
                <a16:creationId xmlns:a16="http://schemas.microsoft.com/office/drawing/2014/main" id="{17A5FAAA-FCC8-4834-A79C-1BE4E34294E1}"/>
              </a:ext>
            </a:extLst>
          </p:cNvPr>
          <p:cNvSpPr>
            <a:spLocks xmlns:a="http://schemas.openxmlformats.org/drawingml/2006/main" noGrp="1"/>
          </p:cNvSpPr>
          <p:nvPr/>
        </p:nvSpPr>
        <p:spPr>
          <a:xfrm xmlns:a="http://schemas.openxmlformats.org/drawingml/2006/main">
            <a:off x="742950" y="1752600"/>
            <a:ext cx="10715625"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1">
                <a:solidFill>
                  <a:srgbClr val="18344A"/>
                </a:solidFill>
                <a:latin typeface="Arial"/>
                <a:ea typeface="Arial"/>
                <a:cs typeface="Arial"/>
              </a:defRPr>
            </a:defPPr>
            <a:lvl1pPr algn="l">
              <a:defRPr sz="2550" b="1">
                <a:solidFill>
                  <a:srgbClr val="18344A"/>
                </a:solidFill>
                <a:latin typeface="Arial"/>
                <a:ea typeface="Arial"/>
                <a:cs typeface="Arial"/>
              </a:defRPr>
            </a:lvl1pPr>
            <a:lvl2pPr algn="l">
              <a:defRPr sz="2550" b="1">
                <a:solidFill>
                  <a:srgbClr val="18344A"/>
                </a:solidFill>
                <a:latin typeface="Arial"/>
                <a:ea typeface="Arial"/>
                <a:cs typeface="Arial"/>
              </a:defRPr>
            </a:lvl2pPr>
            <a:lvl3pPr algn="l">
              <a:defRPr sz="2550" b="1">
                <a:solidFill>
                  <a:srgbClr val="18344A"/>
                </a:solidFill>
                <a:latin typeface="Arial"/>
                <a:ea typeface="Arial"/>
                <a:cs typeface="Arial"/>
              </a:defRPr>
            </a:lvl3pPr>
            <a:lvl4pPr algn="l">
              <a:defRPr sz="2550" b="1">
                <a:solidFill>
                  <a:srgbClr val="18344A"/>
                </a:solidFill>
                <a:latin typeface="Arial"/>
                <a:ea typeface="Arial"/>
                <a:cs typeface="Arial"/>
              </a:defRPr>
            </a:lvl4pPr>
            <a:lvl5pPr algn="l">
              <a:defRPr sz="2550" b="1">
                <a:solidFill>
                  <a:srgbClr val="18344A"/>
                </a:solidFill>
                <a:latin typeface="Arial"/>
                <a:ea typeface="Arial"/>
                <a:cs typeface="Arial"/>
              </a:defRPr>
            </a:lvl5pPr>
            <a:lvl6pPr algn="l">
              <a:defRPr sz="2550" b="1">
                <a:solidFill>
                  <a:srgbClr val="18344A"/>
                </a:solidFill>
                <a:latin typeface="Arial"/>
                <a:ea typeface="Arial"/>
                <a:cs typeface="Arial"/>
              </a:defRPr>
            </a:lvl6pPr>
            <a:lvl7pPr algn="l">
              <a:defRPr sz="2550" b="1">
                <a:solidFill>
                  <a:srgbClr val="18344A"/>
                </a:solidFill>
                <a:latin typeface="Arial"/>
                <a:ea typeface="Arial"/>
                <a:cs typeface="Arial"/>
              </a:defRPr>
            </a:lvl7pPr>
            <a:lvl8pPr algn="l">
              <a:defRPr sz="2550" b="1">
                <a:solidFill>
                  <a:srgbClr val="18344A"/>
                </a:solidFill>
                <a:latin typeface="Arial"/>
                <a:ea typeface="Arial"/>
                <a:cs typeface="Arial"/>
              </a:defRPr>
            </a:lvl8pPr>
            <a:lvl9pPr algn="l">
              <a:defRPr sz="2550" b="1">
                <a:solidFill>
                  <a:srgbClr val="18344A"/>
                </a:solidFill>
                <a:latin typeface="Arial"/>
                <a:ea typeface="Arial"/>
                <a:cs typeface="Arial"/>
              </a:defRPr>
            </a:lvl9pPr>
          </a:lstStyle>
          <a:p xmlns:a="http://schemas.openxmlformats.org/drawingml/2006/main">
            <a:pPr algn="l">
              <a:defRPr sz="2550" b="1">
                <a:solidFill>
                  <a:srgbClr val="18344A"/>
                </a:solidFill>
                <a:latin typeface="Arial"/>
                <a:ea typeface="Arial"/>
                <a:cs typeface="Arial"/>
              </a:defRPr>
            </a:pPr>
            <a:r>
              <a:rPr sz="2550" b="1">
                <a:solidFill>
                  <a:srgbClr val="18344A"/>
                </a:solidFill>
                <a:latin typeface="Arial"/>
                <a:ea typeface="Arial"/>
                <a:cs typeface="Arial"/>
              </a:rPr>
              <a:t>Vergleiche Ziele, Mittel und den Umgang</a:t>
            </a:r>
          </a:p>
          <a:p xmlns:a="http://schemas.openxmlformats.org/drawingml/2006/main">
            <a:pPr algn="l">
              <a:defRPr sz="2550" b="1">
                <a:solidFill>
                  <a:srgbClr val="18344A"/>
                </a:solidFill>
                <a:latin typeface="Arial"/>
                <a:ea typeface="Arial"/>
                <a:cs typeface="Arial"/>
              </a:defRPr>
            </a:pPr>
            <a:r>
              <a:rPr sz="2550" b="1">
                <a:solidFill>
                  <a:srgbClr val="18344A"/>
                </a:solidFill>
                <a:latin typeface="Arial"/>
                <a:ea typeface="Arial"/>
                <a:cs typeface="Arial"/>
              </a:rPr>
              <a:t>mit dem anderen System.</a:t>
            </a:r>
          </a:p>
        </p:txBody>
      </p:sp>
      <p:sp>
        <p:nvSpPr>
          <p:cNvPr id="4" name="text">
            <a:extLst xmlns:a="http://schemas.openxmlformats.org/drawingml/2006/main">
              <a:ext uri="{FF2B5EF4-FFF2-40B4-BE49-F238E27FC236}">
                <a16:creationId xmlns:a16="http://schemas.microsoft.com/office/drawing/2014/main" id="{0AAC3F4A-F797-4BDC-9399-32518EF5D3B6}"/>
              </a:ext>
            </a:extLst>
          </p:cNvPr>
          <p:cNvSpPr>
            <a:spLocks xmlns:a="http://schemas.openxmlformats.org/drawingml/2006/main" noGrp="1"/>
          </p:cNvSpPr>
          <p:nvPr/>
        </p:nvSpPr>
        <p:spPr>
          <a:xfrm xmlns:a="http://schemas.openxmlformats.org/drawingml/2006/main">
            <a:off x="742950" y="3200400"/>
            <a:ext cx="107156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Formuliere eine Gemeinsamkeit und einen Unterschied.</a:t>
            </a:r>
          </a:p>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Belege beide Aussagen jeweils mit Q1 und Q2.</a:t>
            </a:r>
          </a:p>
        </p:txBody>
      </p:sp>
      <p:sp>
        <p:nvSpPr>
          <p:cNvPr id="5" name="text">
            <a:extLst xmlns:a="http://schemas.openxmlformats.org/drawingml/2006/main">
              <a:ext uri="{FF2B5EF4-FFF2-40B4-BE49-F238E27FC236}">
                <a16:creationId xmlns:a16="http://schemas.microsoft.com/office/drawing/2014/main" id="{C8748F03-087C-4BFA-92B8-9FB7B25E5AAD}"/>
              </a:ext>
            </a:extLst>
          </p:cNvPr>
          <p:cNvSpPr>
            <a:spLocks xmlns:a="http://schemas.openxmlformats.org/drawingml/2006/main" noGrp="1"/>
          </p:cNvSpPr>
          <p:nvPr/>
        </p:nvSpPr>
        <p:spPr>
          <a:xfrm xmlns:a="http://schemas.openxmlformats.org/drawingml/2006/main">
            <a:off x="742950" y="4867275"/>
            <a:ext cx="107156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Welche Frage über die tatsächliche Politik bleibt offen?</a:t>
            </a:r>
          </a:p>
        </p:txBody>
      </p:sp>
      <p:sp>
        <p:nvSpPr>
          <p:cNvPr id="6" name="text">
            <a:extLst xmlns:a="http://schemas.openxmlformats.org/drawingml/2006/main">
              <a:ext uri="{FF2B5EF4-FFF2-40B4-BE49-F238E27FC236}">
                <a16:creationId xmlns:a16="http://schemas.microsoft.com/office/drawing/2014/main" id="{DA803923-08E5-48E8-B854-1E33887CACB8}"/>
              </a:ext>
            </a:extLst>
          </p:cNvPr>
          <p:cNvSpPr>
            <a:spLocks xmlns:a="http://schemas.openxmlformats.org/drawingml/2006/main" noGrp="1"/>
          </p:cNvSpPr>
          <p:nvPr/>
        </p:nvSpPr>
        <p:spPr>
          <a:xfrm xmlns:a="http://schemas.openxmlformats.org/drawingml/2006/main">
            <a:off x="742950" y="5943600"/>
            <a:ext cx="10715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53616D"/>
                </a:solidFill>
                <a:latin typeface="Arial"/>
                <a:ea typeface="Arial"/>
                <a:cs typeface="Arial"/>
              </a:defRPr>
            </a:defPPr>
            <a:lvl1pPr algn="l">
              <a:defRPr sz="1425" b="0">
                <a:solidFill>
                  <a:srgbClr val="53616D"/>
                </a:solidFill>
                <a:latin typeface="Arial"/>
                <a:ea typeface="Arial"/>
                <a:cs typeface="Arial"/>
              </a:defRPr>
            </a:lvl1pPr>
            <a:lvl2pPr algn="l">
              <a:defRPr sz="1425" b="0">
                <a:solidFill>
                  <a:srgbClr val="53616D"/>
                </a:solidFill>
                <a:latin typeface="Arial"/>
                <a:ea typeface="Arial"/>
                <a:cs typeface="Arial"/>
              </a:defRPr>
            </a:lvl2pPr>
            <a:lvl3pPr algn="l">
              <a:defRPr sz="1425" b="0">
                <a:solidFill>
                  <a:srgbClr val="53616D"/>
                </a:solidFill>
                <a:latin typeface="Arial"/>
                <a:ea typeface="Arial"/>
                <a:cs typeface="Arial"/>
              </a:defRPr>
            </a:lvl3pPr>
            <a:lvl4pPr algn="l">
              <a:defRPr sz="1425" b="0">
                <a:solidFill>
                  <a:srgbClr val="53616D"/>
                </a:solidFill>
                <a:latin typeface="Arial"/>
                <a:ea typeface="Arial"/>
                <a:cs typeface="Arial"/>
              </a:defRPr>
            </a:lvl4pPr>
            <a:lvl5pPr algn="l">
              <a:defRPr sz="1425" b="0">
                <a:solidFill>
                  <a:srgbClr val="53616D"/>
                </a:solidFill>
                <a:latin typeface="Arial"/>
                <a:ea typeface="Arial"/>
                <a:cs typeface="Arial"/>
              </a:defRPr>
            </a:lvl5pPr>
            <a:lvl6pPr algn="l">
              <a:defRPr sz="1425" b="0">
                <a:solidFill>
                  <a:srgbClr val="53616D"/>
                </a:solidFill>
                <a:latin typeface="Arial"/>
                <a:ea typeface="Arial"/>
                <a:cs typeface="Arial"/>
              </a:defRPr>
            </a:lvl6pPr>
            <a:lvl7pPr algn="l">
              <a:defRPr sz="1425" b="0">
                <a:solidFill>
                  <a:srgbClr val="53616D"/>
                </a:solidFill>
                <a:latin typeface="Arial"/>
                <a:ea typeface="Arial"/>
                <a:cs typeface="Arial"/>
              </a:defRPr>
            </a:lvl7pPr>
            <a:lvl8pPr algn="l">
              <a:defRPr sz="1425" b="0">
                <a:solidFill>
                  <a:srgbClr val="53616D"/>
                </a:solidFill>
                <a:latin typeface="Arial"/>
                <a:ea typeface="Arial"/>
                <a:cs typeface="Arial"/>
              </a:defRPr>
            </a:lvl8pPr>
            <a:lvl9pPr algn="l">
              <a:defRPr sz="1425" b="0">
                <a:solidFill>
                  <a:srgbClr val="53616D"/>
                </a:solidFill>
                <a:latin typeface="Arial"/>
                <a:ea typeface="Arial"/>
                <a:cs typeface="Arial"/>
              </a:defRPr>
            </a:lvl9pPr>
          </a:lstStyle>
          <a:p xmlns:a="http://schemas.openxmlformats.org/drawingml/2006/main">
            <a:pPr algn="l">
              <a:defRPr sz="1425" b="0">
                <a:solidFill>
                  <a:srgbClr val="53616D"/>
                </a:solidFill>
                <a:latin typeface="Arial"/>
                <a:ea typeface="Arial"/>
                <a:cs typeface="Arial"/>
              </a:defRPr>
            </a:pPr>
            <a:r>
              <a:rPr sz="1425" b="0">
                <a:solidFill>
                  <a:srgbClr val="53616D"/>
                </a:solidFill>
                <a:latin typeface="Arial"/>
                <a:ea typeface="Arial"/>
                <a:cs typeface="Arial"/>
              </a:rPr>
              <a:t>Q1a: Übersetzung · Q1b: Zusammenfassung · Q2a–c: Übersetzungen</a:t>
            </a:r>
          </a:p>
        </p:txBody>
      </p:sp>
    </p:spTree>
    <p:extLst>
      <p:ext uri="{BB962C8B-B14F-4D97-AF65-F5344CB8AC3E}">
        <p14:creationId xmlns:p14="http://schemas.microsoft.com/office/powerpoint/2010/main" val="693644355"/>
      </p:ext>
    </p:extLst>
  </p:cSld>
</p:sld>
</file>

<file path=ppt/slides/slide8.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5" name="title">
            <a:extLst xmlns:a="http://schemas.openxmlformats.org/drawingml/2006/main">
              <a:ext uri="{FF2B5EF4-FFF2-40B4-BE49-F238E27FC236}">
                <a16:creationId xmlns:a16="http://schemas.microsoft.com/office/drawing/2014/main" id="{0317010A-69C5-48C8-A41D-C96127020406}"/>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Unser Vergleich: Was tragen die Belege?</a:t>
            </a:r>
          </a:p>
        </p:txBody>
      </p:sp>
      <p:sp>
        <p:nvSpPr>
          <p:cNvPr id="2" name="footer">
            <a:extLst xmlns:a="http://schemas.openxmlformats.org/drawingml/2006/main">
              <a:ext uri="{FF2B5EF4-FFF2-40B4-BE49-F238E27FC236}">
                <a16:creationId xmlns:a16="http://schemas.microsoft.com/office/drawing/2014/main" id="{2CD1CA24-8822-4C23-886D-A603AD5F99BC}"/>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Q1a–b und Q2a–c · Gemeinsame Klärung · Minute 42–47</a:t>
            </a:r>
          </a:p>
        </p:txBody>
      </p:sp>
      <p:graphicFrame>
        <p:nvGraphicFramePr>
          <p:cNvPr id="3" name="">
            <a:extLst xmlns:a="http://schemas.openxmlformats.org/drawingml/2006/main">
              <a:ext uri="{FF2B5EF4-FFF2-40B4-BE49-F238E27FC236}">
                <a16:creationId xmlns:a16="http://schemas.microsoft.com/office/drawing/2014/main" id="{E22C2EDF-46B9-4477-AEBC-D6B126465096}"/>
              </a:ext>
            </a:extLst>
          </p:cNvPr>
          <p:cNvGraphicFramePr/>
          <p:nvPr/>
        </p:nvGraphicFramePr>
        <p:xfrm>
          <a:off xmlns:a="http://schemas.openxmlformats.org/drawingml/2006/main" x="742950" y="1695450"/>
          <a:ext xmlns:a="http://schemas.openxmlformats.org/drawingml/2006/main" cx="10706100" cy="3524250"/>
        </p:xfrm>
        <a:graphic xmlns:a="http://schemas.openxmlformats.org/drawingml/2006/main">
          <a:graphicData uri="http://schemas.openxmlformats.org/drawingml/2006/table">
            <a:tbl>
              <a:tblPr/>
              <a:tblGrid>
                <a:gridCol w="2286000"/>
                <a:gridCol w="4210050"/>
                <a:gridCol w="4210050"/>
              </a:tblGrid>
              <a:tr h="609600">
                <a:tc>
                  <a:txBody>
                    <a:bodyPr lIns="133350" tIns="95250" rIns="133350" bIns="95250">
                      <a:noAutofit/>
                    </a:bodyPr>
                    <a:lstStyle/>
                    <a:p>
                      <a:r>
                        <a:rPr sz="2025" b="1">
                          <a:solidFill>
                            <a:srgbClr val="FFFFFF"/>
                          </a:solidFill>
                          <a:latin typeface="Arial"/>
                          <a:ea typeface="Arial"/>
                          <a:cs typeface="Arial"/>
                        </a:rPr>
                        <a:t>Kriterium</a:t>
                      </a:r>
                    </a:p>
                  </a:txBody>
                  <a:tcPr marL="91440" marR="91440" marT="45720" marB="45720" anchor="ctr">
                    <a:lnL w="9525">
                      <a:solidFill>
                        <a:srgbClr val="CAD4D4"/>
                      </a:solidFill>
                      <a:prstDash val="solid"/>
                    </a:lnL>
                    <a:lnR w="9525">
                      <a:solidFill>
                        <a:srgbClr val="CAD4D4"/>
                      </a:solidFill>
                      <a:prstDash val="solid"/>
                    </a:lnR>
                    <a:lnT w="9525">
                      <a:solidFill>
                        <a:srgbClr val="CAD4D4"/>
                      </a:solidFill>
                      <a:prstDash val="solid"/>
                    </a:lnT>
                    <a:lnB w="9525">
                      <a:solidFill>
                        <a:srgbClr val="CAD4D4"/>
                      </a:solidFill>
                      <a:prstDash val="solid"/>
                    </a:lnB>
                    <a:solidFill>
                      <a:srgbClr val="18344A"/>
                    </a:solidFill>
                  </a:tcPr>
                </a:tc>
                <a:tc>
                  <a:txBody>
                    <a:bodyPr lIns="133350" tIns="95250" rIns="133350" bIns="95250">
                      <a:noAutofit/>
                    </a:bodyPr>
                    <a:lstStyle/>
                    <a:p>
                      <a:r>
                        <a:rPr sz="2025" b="1">
                          <a:solidFill>
                            <a:srgbClr val="FFFFFF"/>
                          </a:solidFill>
                          <a:latin typeface="Arial"/>
                          <a:ea typeface="Arial"/>
                          <a:cs typeface="Arial"/>
                        </a:rPr>
                        <a:t>Chruschtschow · Q1</a:t>
                      </a:r>
                    </a:p>
                  </a:txBody>
                  <a:tcPr marL="91440" marR="91440" marT="45720" marB="45720" anchor="ctr">
                    <a:lnR w="9525">
                      <a:solidFill>
                        <a:srgbClr val="CAD4D4"/>
                      </a:solidFill>
                      <a:prstDash val="solid"/>
                    </a:lnR>
                    <a:lnT w="9525">
                      <a:solidFill>
                        <a:srgbClr val="CAD4D4"/>
                      </a:solidFill>
                      <a:prstDash val="solid"/>
                    </a:lnT>
                    <a:lnB w="9525">
                      <a:solidFill>
                        <a:srgbClr val="CAD4D4"/>
                      </a:solidFill>
                      <a:prstDash val="solid"/>
                    </a:lnB>
                    <a:solidFill>
                      <a:srgbClr val="18344A"/>
                    </a:solidFill>
                  </a:tcPr>
                </a:tc>
                <a:tc>
                  <a:txBody>
                    <a:bodyPr lIns="133350" tIns="95250" rIns="133350" bIns="95250">
                      <a:noAutofit/>
                    </a:bodyPr>
                    <a:lstStyle/>
                    <a:p>
                      <a:r>
                        <a:rPr sz="2025" b="1">
                          <a:solidFill>
                            <a:srgbClr val="FFFFFF"/>
                          </a:solidFill>
                          <a:latin typeface="Arial"/>
                          <a:ea typeface="Arial"/>
                          <a:cs typeface="Arial"/>
                        </a:rPr>
                        <a:t>Kennedy · Q2</a:t>
                      </a:r>
                    </a:p>
                  </a:txBody>
                  <a:tcPr marL="91440" marR="91440" marT="45720" marB="45720" anchor="ctr">
                    <a:lnR w="9525">
                      <a:solidFill>
                        <a:srgbClr val="CAD4D4"/>
                      </a:solidFill>
                      <a:prstDash val="solid"/>
                    </a:lnR>
                    <a:lnT w="9525">
                      <a:solidFill>
                        <a:srgbClr val="CAD4D4"/>
                      </a:solidFill>
                      <a:prstDash val="solid"/>
                    </a:lnT>
                    <a:lnB w="9525">
                      <a:solidFill>
                        <a:srgbClr val="CAD4D4"/>
                      </a:solidFill>
                      <a:prstDash val="solid"/>
                    </a:lnB>
                    <a:solidFill>
                      <a:srgbClr val="18344A"/>
                    </a:solidFill>
                  </a:tcPr>
                </a:tc>
              </a:tr>
              <a:tr h="971550">
                <a:tc>
                  <a:txBody>
                    <a:bodyPr lIns="133350" tIns="95250" rIns="133350" bIns="95250">
                      <a:noAutofit/>
                    </a:bodyPr>
                    <a:lstStyle/>
                    <a:p>
                      <a:r>
                        <a:rPr sz="2025" b="1">
                          <a:solidFill>
                            <a:srgbClr val="18344A"/>
                          </a:solidFill>
                          <a:latin typeface="Arial"/>
                          <a:ea typeface="Arial"/>
                          <a:cs typeface="Arial"/>
                        </a:rPr>
                        <a:t>Ziel</a:t>
                      </a:r>
                    </a:p>
                  </a:txBody>
                  <a:tcPr marL="91440" marR="91440" marT="45720" marB="45720" anchor="ctr">
                    <a:lnL w="9525">
                      <a:solidFill>
                        <a:srgbClr val="CAD4D4"/>
                      </a:solidFill>
                      <a:prstDash val="solid"/>
                    </a:lnL>
                    <a:lnR w="9525">
                      <a:solidFill>
                        <a:srgbClr val="CAD4D4"/>
                      </a:solidFill>
                      <a:prstDash val="solid"/>
                    </a:lnR>
                    <a:lnB w="9525">
                      <a:solidFill>
                        <a:srgbClr val="CAD4D4"/>
                      </a:solidFill>
                      <a:prstDash val="solid"/>
                    </a:lnB>
                    <a:solidFill>
                      <a:srgbClr val="F6F4EE"/>
                    </a:solidFill>
                  </a:tcPr>
                </a:tc>
                <a:tc>
                  <a:txBody>
                    <a:bodyPr lIns="133350" tIns="95250" rIns="133350" bIns="95250">
                      <a:noAutofit/>
                    </a:bodyPr>
                    <a:lstStyle/>
                    <a:p>
                      <a:r>
                        <a:rPr sz="2025" b="0">
                          <a:solidFill>
                            <a:srgbClr val="18344A"/>
                          </a:solidFill>
                          <a:latin typeface="Arial"/>
                          <a:ea typeface="Arial"/>
                          <a:cs typeface="Arial"/>
                        </a:rPr>
                        <a:t>Eure Aussage + Beleg</a:t>
                      </a:r>
                    </a:p>
                  </a:txBody>
                  <a:tcPr marL="91440" marR="91440" marT="45720" marB="45720" anchor="ctr">
                    <a:lnR w="9525">
                      <a:solidFill>
                        <a:srgbClr val="CAD4D4"/>
                      </a:solidFill>
                      <a:prstDash val="solid"/>
                    </a:lnR>
                    <a:lnB w="9525">
                      <a:solidFill>
                        <a:srgbClr val="CAD4D4"/>
                      </a:solidFill>
                      <a:prstDash val="solid"/>
                    </a:lnB>
                    <a:solidFill>
                      <a:srgbClr val="F6F4EE"/>
                    </a:solidFill>
                  </a:tcPr>
                </a:tc>
                <a:tc>
                  <a:txBody>
                    <a:bodyPr lIns="133350" tIns="95250" rIns="133350" bIns="95250">
                      <a:noAutofit/>
                    </a:bodyPr>
                    <a:lstStyle/>
                    <a:p>
                      <a:r>
                        <a:rPr sz="2025" b="0">
                          <a:solidFill>
                            <a:srgbClr val="18344A"/>
                          </a:solidFill>
                          <a:latin typeface="Arial"/>
                          <a:ea typeface="Arial"/>
                          <a:cs typeface="Arial"/>
                        </a:rPr>
                        <a:t>Eure Aussage + Beleg</a:t>
                      </a:r>
                    </a:p>
                  </a:txBody>
                  <a:tcPr marL="91440" marR="91440" marT="45720" marB="45720" anchor="ctr">
                    <a:lnR w="9525">
                      <a:solidFill>
                        <a:srgbClr val="CAD4D4"/>
                      </a:solidFill>
                      <a:prstDash val="solid"/>
                    </a:lnR>
                    <a:lnB w="9525">
                      <a:solidFill>
                        <a:srgbClr val="CAD4D4"/>
                      </a:solidFill>
                      <a:prstDash val="solid"/>
                    </a:lnB>
                    <a:solidFill>
                      <a:srgbClr val="F6F4EE"/>
                    </a:solidFill>
                  </a:tcPr>
                </a:tc>
              </a:tr>
              <a:tr h="971550">
                <a:tc>
                  <a:txBody>
                    <a:bodyPr lIns="133350" tIns="95250" rIns="133350" bIns="95250">
                      <a:noAutofit/>
                    </a:bodyPr>
                    <a:lstStyle/>
                    <a:p>
                      <a:r>
                        <a:rPr sz="2025" b="1">
                          <a:solidFill>
                            <a:srgbClr val="18344A"/>
                          </a:solidFill>
                          <a:latin typeface="Arial"/>
                          <a:ea typeface="Arial"/>
                          <a:cs typeface="Arial"/>
                        </a:rPr>
                        <a:t>Mittel</a:t>
                      </a:r>
                    </a:p>
                  </a:txBody>
                  <a:tcPr marL="91440" marR="91440" marT="45720" marB="45720" anchor="ctr">
                    <a:lnL w="9525">
                      <a:solidFill>
                        <a:srgbClr val="CAD4D4"/>
                      </a:solidFill>
                      <a:prstDash val="solid"/>
                    </a:lnL>
                    <a:lnR w="9525">
                      <a:solidFill>
                        <a:srgbClr val="CAD4D4"/>
                      </a:solidFill>
                      <a:prstDash val="solid"/>
                    </a:lnR>
                    <a:lnB w="9525">
                      <a:solidFill>
                        <a:srgbClr val="CAD4D4"/>
                      </a:solidFill>
                      <a:prstDash val="solid"/>
                    </a:lnB>
                    <a:solidFill>
                      <a:srgbClr val="F6F4EE"/>
                    </a:solidFill>
                  </a:tcPr>
                </a:tc>
                <a:tc>
                  <a:txBody>
                    <a:bodyPr lIns="133350" tIns="95250" rIns="133350" bIns="95250">
                      <a:noAutofit/>
                    </a:bodyPr>
                    <a:lstStyle/>
                    <a:p>
                      <a:r>
                        <a:rPr sz="2025" b="0">
                          <a:solidFill>
                            <a:srgbClr val="18344A"/>
                          </a:solidFill>
                          <a:latin typeface="Arial"/>
                          <a:ea typeface="Arial"/>
                          <a:cs typeface="Arial"/>
                        </a:rPr>
                        <a:t>Eure Aussage + Beleg</a:t>
                      </a:r>
                    </a:p>
                  </a:txBody>
                  <a:tcPr marL="91440" marR="91440" marT="45720" marB="45720" anchor="ctr">
                    <a:lnR w="9525">
                      <a:solidFill>
                        <a:srgbClr val="CAD4D4"/>
                      </a:solidFill>
                      <a:prstDash val="solid"/>
                    </a:lnR>
                    <a:lnB w="9525">
                      <a:solidFill>
                        <a:srgbClr val="CAD4D4"/>
                      </a:solidFill>
                      <a:prstDash val="solid"/>
                    </a:lnB>
                    <a:solidFill>
                      <a:srgbClr val="F6F4EE"/>
                    </a:solidFill>
                  </a:tcPr>
                </a:tc>
                <a:tc>
                  <a:txBody>
                    <a:bodyPr lIns="133350" tIns="95250" rIns="133350" bIns="95250">
                      <a:noAutofit/>
                    </a:bodyPr>
                    <a:lstStyle/>
                    <a:p>
                      <a:r>
                        <a:rPr sz="2025" b="0">
                          <a:solidFill>
                            <a:srgbClr val="18344A"/>
                          </a:solidFill>
                          <a:latin typeface="Arial"/>
                          <a:ea typeface="Arial"/>
                          <a:cs typeface="Arial"/>
                        </a:rPr>
                        <a:t>Eure Aussage + Beleg</a:t>
                      </a:r>
                    </a:p>
                  </a:txBody>
                  <a:tcPr marL="91440" marR="91440" marT="45720" marB="45720" anchor="ctr">
                    <a:lnR w="9525">
                      <a:solidFill>
                        <a:srgbClr val="CAD4D4"/>
                      </a:solidFill>
                      <a:prstDash val="solid"/>
                    </a:lnR>
                    <a:lnB w="9525">
                      <a:solidFill>
                        <a:srgbClr val="CAD4D4"/>
                      </a:solidFill>
                      <a:prstDash val="solid"/>
                    </a:lnB>
                    <a:solidFill>
                      <a:srgbClr val="F6F4EE"/>
                    </a:solidFill>
                  </a:tcPr>
                </a:tc>
              </a:tr>
              <a:tr h="971550">
                <a:tc>
                  <a:txBody>
                    <a:bodyPr lIns="133350" tIns="95250" rIns="133350" bIns="95250">
                      <a:noAutofit/>
                    </a:bodyPr>
                    <a:lstStyle/>
                    <a:p>
                      <a:r>
                        <a:rPr sz="2025" b="1">
                          <a:solidFill>
                            <a:srgbClr val="18344A"/>
                          </a:solidFill>
                          <a:latin typeface="Arial"/>
                          <a:ea typeface="Arial"/>
                          <a:cs typeface="Arial"/>
                        </a:rPr>
                        <a:t>Anderes System</a:t>
                      </a:r>
                    </a:p>
                  </a:txBody>
                  <a:tcPr marL="91440" marR="91440" marT="45720" marB="45720" anchor="ctr">
                    <a:lnL w="9525">
                      <a:solidFill>
                        <a:srgbClr val="CAD4D4"/>
                      </a:solidFill>
                      <a:prstDash val="solid"/>
                    </a:lnL>
                    <a:lnR w="9525">
                      <a:solidFill>
                        <a:srgbClr val="CAD4D4"/>
                      </a:solidFill>
                      <a:prstDash val="solid"/>
                    </a:lnR>
                    <a:lnB w="9525">
                      <a:solidFill>
                        <a:srgbClr val="CAD4D4"/>
                      </a:solidFill>
                      <a:prstDash val="solid"/>
                    </a:lnB>
                    <a:solidFill>
                      <a:srgbClr val="F6F4EE"/>
                    </a:solidFill>
                  </a:tcPr>
                </a:tc>
                <a:tc>
                  <a:txBody>
                    <a:bodyPr lIns="133350" tIns="95250" rIns="133350" bIns="95250">
                      <a:noAutofit/>
                    </a:bodyPr>
                    <a:lstStyle/>
                    <a:p>
                      <a:r>
                        <a:rPr sz="2025" b="0">
                          <a:solidFill>
                            <a:srgbClr val="18344A"/>
                          </a:solidFill>
                          <a:latin typeface="Arial"/>
                          <a:ea typeface="Arial"/>
                          <a:cs typeface="Arial"/>
                        </a:rPr>
                        <a:t>Eure Aussage + Beleg</a:t>
                      </a:r>
                    </a:p>
                  </a:txBody>
                  <a:tcPr marL="91440" marR="91440" marT="45720" marB="45720" anchor="ctr">
                    <a:lnR w="9525">
                      <a:solidFill>
                        <a:srgbClr val="CAD4D4"/>
                      </a:solidFill>
                      <a:prstDash val="solid"/>
                    </a:lnR>
                    <a:lnB w="9525">
                      <a:solidFill>
                        <a:srgbClr val="CAD4D4"/>
                      </a:solidFill>
                      <a:prstDash val="solid"/>
                    </a:lnB>
                    <a:solidFill>
                      <a:srgbClr val="F6F4EE"/>
                    </a:solidFill>
                  </a:tcPr>
                </a:tc>
                <a:tc>
                  <a:txBody>
                    <a:bodyPr lIns="133350" tIns="95250" rIns="133350" bIns="95250">
                      <a:noAutofit/>
                    </a:bodyPr>
                    <a:lstStyle/>
                    <a:p>
                      <a:r>
                        <a:rPr sz="2025" b="0">
                          <a:solidFill>
                            <a:srgbClr val="18344A"/>
                          </a:solidFill>
                          <a:latin typeface="Arial"/>
                          <a:ea typeface="Arial"/>
                          <a:cs typeface="Arial"/>
                        </a:rPr>
                        <a:t>Eure Aussage + Beleg</a:t>
                      </a:r>
                    </a:p>
                  </a:txBody>
                  <a:tcPr marL="91440" marR="91440" marT="45720" marB="45720" anchor="ctr">
                    <a:lnR w="9525">
                      <a:solidFill>
                        <a:srgbClr val="CAD4D4"/>
                      </a:solidFill>
                      <a:prstDash val="solid"/>
                    </a:lnR>
                    <a:lnB w="9525">
                      <a:solidFill>
                        <a:srgbClr val="CAD4D4"/>
                      </a:solidFill>
                      <a:prstDash val="solid"/>
                    </a:lnB>
                    <a:solidFill>
                      <a:srgbClr val="F6F4EE"/>
                    </a:solidFill>
                  </a:tcPr>
                </a:tc>
              </a:tr>
            </a:tbl>
          </a:graphicData>
        </a:graphic>
      </p:graphicFrame>
      <p:sp>
        <p:nvSpPr>
          <p:cNvPr id="4" name="text">
            <a:extLst xmlns:a="http://schemas.openxmlformats.org/drawingml/2006/main">
              <a:ext uri="{FF2B5EF4-FFF2-40B4-BE49-F238E27FC236}">
                <a16:creationId xmlns:a16="http://schemas.microsoft.com/office/drawing/2014/main" id="{B18FAF82-1E4B-4AE5-A738-AC2D23765C03}"/>
              </a:ext>
            </a:extLst>
          </p:cNvPr>
          <p:cNvSpPr>
            <a:spLocks xmlns:a="http://schemas.openxmlformats.org/drawingml/2006/main" noGrp="1"/>
          </p:cNvSpPr>
          <p:nvPr/>
        </p:nvSpPr>
        <p:spPr>
          <a:xfrm xmlns:a="http://schemas.openxmlformats.org/drawingml/2006/main">
            <a:off x="742950" y="5619750"/>
            <a:ext cx="107156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8344A"/>
                </a:solidFill>
                <a:latin typeface="Arial"/>
                <a:ea typeface="Arial"/>
                <a:cs typeface="Arial"/>
              </a:defRPr>
            </a:defPPr>
            <a:lvl1pPr algn="l">
              <a:defRPr sz="2175" b="1">
                <a:solidFill>
                  <a:srgbClr val="18344A"/>
                </a:solidFill>
                <a:latin typeface="Arial"/>
                <a:ea typeface="Arial"/>
                <a:cs typeface="Arial"/>
              </a:defRPr>
            </a:lvl1pPr>
            <a:lvl2pPr algn="l">
              <a:defRPr sz="2175" b="1">
                <a:solidFill>
                  <a:srgbClr val="18344A"/>
                </a:solidFill>
                <a:latin typeface="Arial"/>
                <a:ea typeface="Arial"/>
                <a:cs typeface="Arial"/>
              </a:defRPr>
            </a:lvl2pPr>
            <a:lvl3pPr algn="l">
              <a:defRPr sz="2175" b="1">
                <a:solidFill>
                  <a:srgbClr val="18344A"/>
                </a:solidFill>
                <a:latin typeface="Arial"/>
                <a:ea typeface="Arial"/>
                <a:cs typeface="Arial"/>
              </a:defRPr>
            </a:lvl3pPr>
            <a:lvl4pPr algn="l">
              <a:defRPr sz="2175" b="1">
                <a:solidFill>
                  <a:srgbClr val="18344A"/>
                </a:solidFill>
                <a:latin typeface="Arial"/>
                <a:ea typeface="Arial"/>
                <a:cs typeface="Arial"/>
              </a:defRPr>
            </a:lvl4pPr>
            <a:lvl5pPr algn="l">
              <a:defRPr sz="2175" b="1">
                <a:solidFill>
                  <a:srgbClr val="18344A"/>
                </a:solidFill>
                <a:latin typeface="Arial"/>
                <a:ea typeface="Arial"/>
                <a:cs typeface="Arial"/>
              </a:defRPr>
            </a:lvl5pPr>
            <a:lvl6pPr algn="l">
              <a:defRPr sz="2175" b="1">
                <a:solidFill>
                  <a:srgbClr val="18344A"/>
                </a:solidFill>
                <a:latin typeface="Arial"/>
                <a:ea typeface="Arial"/>
                <a:cs typeface="Arial"/>
              </a:defRPr>
            </a:lvl6pPr>
            <a:lvl7pPr algn="l">
              <a:defRPr sz="2175" b="1">
                <a:solidFill>
                  <a:srgbClr val="18344A"/>
                </a:solidFill>
                <a:latin typeface="Arial"/>
                <a:ea typeface="Arial"/>
                <a:cs typeface="Arial"/>
              </a:defRPr>
            </a:lvl7pPr>
            <a:lvl8pPr algn="l">
              <a:defRPr sz="2175" b="1">
                <a:solidFill>
                  <a:srgbClr val="18344A"/>
                </a:solidFill>
                <a:latin typeface="Arial"/>
                <a:ea typeface="Arial"/>
                <a:cs typeface="Arial"/>
              </a:defRPr>
            </a:lvl8pPr>
            <a:lvl9pPr algn="l">
              <a:defRPr sz="2175" b="1">
                <a:solidFill>
                  <a:srgbClr val="18344A"/>
                </a:solidFill>
                <a:latin typeface="Arial"/>
                <a:ea typeface="Arial"/>
                <a:cs typeface="Arial"/>
              </a:defRPr>
            </a:lvl9pPr>
          </a:lstStyle>
          <a:p xmlns:a="http://schemas.openxmlformats.org/drawingml/2006/main">
            <a:pPr algn="l">
              <a:defRPr sz="2175" b="1">
                <a:solidFill>
                  <a:srgbClr val="18344A"/>
                </a:solidFill>
                <a:latin typeface="Arial"/>
                <a:ea typeface="Arial"/>
                <a:cs typeface="Arial"/>
              </a:defRPr>
            </a:pPr>
            <a:r>
              <a:rPr sz="2175" b="1">
                <a:solidFill>
                  <a:srgbClr val="18344A"/>
                </a:solidFill>
                <a:latin typeface="Arial"/>
                <a:ea typeface="Arial"/>
                <a:cs typeface="Arial"/>
              </a:rPr>
              <a:t>Gemeinsamkeit? Unterschied? Offene Frage zur Wirklichkeit?</a:t>
            </a:r>
          </a:p>
        </p:txBody>
      </p:sp>
    </p:spTree>
    <p:extLst>
      <p:ext uri="{BB962C8B-B14F-4D97-AF65-F5344CB8AC3E}">
        <p14:creationId xmlns:p14="http://schemas.microsoft.com/office/powerpoint/2010/main" val="2075435995"/>
      </p:ext>
    </p:extLst>
  </p:cSld>
</p:sld>
</file>

<file path=ppt/slides/slide9.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8A380E0A-091E-4203-A014-38CA3B2D3D4A}"/>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Neue Ostpolitik: Strategie und Vereinbarung</a:t>
            </a:r>
          </a:p>
        </p:txBody>
      </p:sp>
      <p:sp>
        <p:nvSpPr>
          <p:cNvPr id="2" name="footer">
            <a:extLst xmlns:a="http://schemas.openxmlformats.org/drawingml/2006/main">
              <a:ext uri="{FF2B5EF4-FFF2-40B4-BE49-F238E27FC236}">
                <a16:creationId xmlns:a16="http://schemas.microsoft.com/office/drawing/2014/main" id="{EF2B4EF8-A7BC-4174-B7B0-6893EF78FC30}"/>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Q3b und Q4a/c · Gemeinsam erschließen 47–52 · Eigene Zeile 52–55</a:t>
            </a:r>
          </a:p>
        </p:txBody>
      </p:sp>
      <p:sp>
        <p:nvSpPr>
          <p:cNvPr id="3" name="text">
            <a:extLst xmlns:a="http://schemas.openxmlformats.org/drawingml/2006/main">
              <a:ext uri="{FF2B5EF4-FFF2-40B4-BE49-F238E27FC236}">
                <a16:creationId xmlns:a16="http://schemas.microsoft.com/office/drawing/2014/main" id="{B9660720-5407-4321-AD86-7AF22B6E1C3F}"/>
              </a:ext>
            </a:extLst>
          </p:cNvPr>
          <p:cNvSpPr>
            <a:spLocks xmlns:a="http://schemas.openxmlformats.org/drawingml/2006/main" noGrp="1"/>
          </p:cNvSpPr>
          <p:nvPr/>
        </p:nvSpPr>
        <p:spPr>
          <a:xfrm xmlns:a="http://schemas.openxmlformats.org/drawingml/2006/main">
            <a:off x="742950" y="1733550"/>
            <a:ext cx="1071562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1">
                <a:solidFill>
                  <a:srgbClr val="18344A"/>
                </a:solidFill>
                <a:latin typeface="Arial"/>
                <a:ea typeface="Arial"/>
                <a:cs typeface="Arial"/>
              </a:defRPr>
            </a:defPPr>
            <a:lvl1pPr algn="l">
              <a:defRPr sz="2550" b="1">
                <a:solidFill>
                  <a:srgbClr val="18344A"/>
                </a:solidFill>
                <a:latin typeface="Arial"/>
                <a:ea typeface="Arial"/>
                <a:cs typeface="Arial"/>
              </a:defRPr>
            </a:lvl1pPr>
            <a:lvl2pPr algn="l">
              <a:defRPr sz="2550" b="1">
                <a:solidFill>
                  <a:srgbClr val="18344A"/>
                </a:solidFill>
                <a:latin typeface="Arial"/>
                <a:ea typeface="Arial"/>
                <a:cs typeface="Arial"/>
              </a:defRPr>
            </a:lvl2pPr>
            <a:lvl3pPr algn="l">
              <a:defRPr sz="2550" b="1">
                <a:solidFill>
                  <a:srgbClr val="18344A"/>
                </a:solidFill>
                <a:latin typeface="Arial"/>
                <a:ea typeface="Arial"/>
                <a:cs typeface="Arial"/>
              </a:defRPr>
            </a:lvl3pPr>
            <a:lvl4pPr algn="l">
              <a:defRPr sz="2550" b="1">
                <a:solidFill>
                  <a:srgbClr val="18344A"/>
                </a:solidFill>
                <a:latin typeface="Arial"/>
                <a:ea typeface="Arial"/>
                <a:cs typeface="Arial"/>
              </a:defRPr>
            </a:lvl4pPr>
            <a:lvl5pPr algn="l">
              <a:defRPr sz="2550" b="1">
                <a:solidFill>
                  <a:srgbClr val="18344A"/>
                </a:solidFill>
                <a:latin typeface="Arial"/>
                <a:ea typeface="Arial"/>
                <a:cs typeface="Arial"/>
              </a:defRPr>
            </a:lvl5pPr>
            <a:lvl6pPr algn="l">
              <a:defRPr sz="2550" b="1">
                <a:solidFill>
                  <a:srgbClr val="18344A"/>
                </a:solidFill>
                <a:latin typeface="Arial"/>
                <a:ea typeface="Arial"/>
                <a:cs typeface="Arial"/>
              </a:defRPr>
            </a:lvl6pPr>
            <a:lvl7pPr algn="l">
              <a:defRPr sz="2550" b="1">
                <a:solidFill>
                  <a:srgbClr val="18344A"/>
                </a:solidFill>
                <a:latin typeface="Arial"/>
                <a:ea typeface="Arial"/>
                <a:cs typeface="Arial"/>
              </a:defRPr>
            </a:lvl7pPr>
            <a:lvl8pPr algn="l">
              <a:defRPr sz="2550" b="1">
                <a:solidFill>
                  <a:srgbClr val="18344A"/>
                </a:solidFill>
                <a:latin typeface="Arial"/>
                <a:ea typeface="Arial"/>
                <a:cs typeface="Arial"/>
              </a:defRPr>
            </a:lvl8pPr>
            <a:lvl9pPr algn="l">
              <a:defRPr sz="2550" b="1">
                <a:solidFill>
                  <a:srgbClr val="18344A"/>
                </a:solidFill>
                <a:latin typeface="Arial"/>
                <a:ea typeface="Arial"/>
                <a:cs typeface="Arial"/>
              </a:defRPr>
            </a:lvl9pPr>
          </a:lstStyle>
          <a:p xmlns:a="http://schemas.openxmlformats.org/drawingml/2006/main">
            <a:pPr algn="l">
              <a:defRPr sz="2550" b="1">
                <a:solidFill>
                  <a:srgbClr val="18344A"/>
                </a:solidFill>
                <a:latin typeface="Arial"/>
                <a:ea typeface="Arial"/>
                <a:cs typeface="Arial"/>
              </a:defRPr>
            </a:pPr>
            <a:r>
              <a:rPr sz="2550" b="1">
                <a:solidFill>
                  <a:srgbClr val="18344A"/>
                </a:solidFill>
                <a:latin typeface="Arial"/>
                <a:ea typeface="Arial"/>
                <a:cs typeface="Arial"/>
              </a:rPr>
              <a:t>Wie soll Veränderung</a:t>
            </a:r>
          </a:p>
          <a:p xmlns:a="http://schemas.openxmlformats.org/drawingml/2006/main">
            <a:pPr algn="l">
              <a:defRPr sz="2550" b="1">
                <a:solidFill>
                  <a:srgbClr val="18344A"/>
                </a:solidFill>
                <a:latin typeface="Arial"/>
                <a:ea typeface="Arial"/>
                <a:cs typeface="Arial"/>
              </a:defRPr>
            </a:pPr>
            <a:r>
              <a:rPr sz="2550" b="1">
                <a:solidFill>
                  <a:srgbClr val="18344A"/>
                </a:solidFill>
                <a:latin typeface="Arial"/>
                <a:ea typeface="Arial"/>
                <a:cs typeface="Arial"/>
              </a:rPr>
              <a:t>durch Annäherung möglich werden?</a:t>
            </a:r>
          </a:p>
        </p:txBody>
      </p:sp>
      <p:sp>
        <p:nvSpPr>
          <p:cNvPr id="4" name="text">
            <a:extLst xmlns:a="http://schemas.openxmlformats.org/drawingml/2006/main">
              <a:ext uri="{FF2B5EF4-FFF2-40B4-BE49-F238E27FC236}">
                <a16:creationId xmlns:a16="http://schemas.microsoft.com/office/drawing/2014/main" id="{04C6F52F-5BD1-4326-8E86-45F7FF804161}"/>
              </a:ext>
            </a:extLst>
          </p:cNvPr>
          <p:cNvSpPr>
            <a:spLocks xmlns:a="http://schemas.openxmlformats.org/drawingml/2006/main" noGrp="1"/>
          </p:cNvSpPr>
          <p:nvPr/>
        </p:nvSpPr>
        <p:spPr>
          <a:xfrm xmlns:a="http://schemas.openxmlformats.org/drawingml/2006/main">
            <a:off x="742950" y="3171825"/>
            <a:ext cx="1071562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Formuliere nach unserer gemeinsamen Klärung, was davon</a:t>
            </a:r>
          </a:p>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im Grundlagenvertrag vereinbart wurde.</a:t>
            </a:r>
          </a:p>
        </p:txBody>
      </p:sp>
      <p:sp>
        <p:nvSpPr>
          <p:cNvPr id="5" name="text">
            <a:extLst xmlns:a="http://schemas.openxmlformats.org/drawingml/2006/main">
              <a:ext uri="{FF2B5EF4-FFF2-40B4-BE49-F238E27FC236}">
                <a16:creationId xmlns:a16="http://schemas.microsoft.com/office/drawing/2014/main" id="{6480A27E-3974-453B-8822-1726FD55265B}"/>
              </a:ext>
            </a:extLst>
          </p:cNvPr>
          <p:cNvSpPr>
            <a:spLocks xmlns:a="http://schemas.openxmlformats.org/drawingml/2006/main" noGrp="1"/>
          </p:cNvSpPr>
          <p:nvPr/>
        </p:nvSpPr>
        <p:spPr>
          <a:xfrm xmlns:a="http://schemas.openxmlformats.org/drawingml/2006/main">
            <a:off x="742950" y="4743450"/>
            <a:ext cx="1071562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18344A"/>
                </a:solidFill>
                <a:latin typeface="Arial"/>
                <a:ea typeface="Arial"/>
                <a:cs typeface="Arial"/>
              </a:defRPr>
            </a:defPPr>
            <a:lvl1pPr algn="l">
              <a:defRPr sz="2400" b="1">
                <a:solidFill>
                  <a:srgbClr val="18344A"/>
                </a:solidFill>
                <a:latin typeface="Arial"/>
                <a:ea typeface="Arial"/>
                <a:cs typeface="Arial"/>
              </a:defRPr>
            </a:lvl1pPr>
            <a:lvl2pPr algn="l">
              <a:defRPr sz="2400" b="1">
                <a:solidFill>
                  <a:srgbClr val="18344A"/>
                </a:solidFill>
                <a:latin typeface="Arial"/>
                <a:ea typeface="Arial"/>
                <a:cs typeface="Arial"/>
              </a:defRPr>
            </a:lvl2pPr>
            <a:lvl3pPr algn="l">
              <a:defRPr sz="2400" b="1">
                <a:solidFill>
                  <a:srgbClr val="18344A"/>
                </a:solidFill>
                <a:latin typeface="Arial"/>
                <a:ea typeface="Arial"/>
                <a:cs typeface="Arial"/>
              </a:defRPr>
            </a:lvl3pPr>
            <a:lvl4pPr algn="l">
              <a:defRPr sz="2400" b="1">
                <a:solidFill>
                  <a:srgbClr val="18344A"/>
                </a:solidFill>
                <a:latin typeface="Arial"/>
                <a:ea typeface="Arial"/>
                <a:cs typeface="Arial"/>
              </a:defRPr>
            </a:lvl4pPr>
            <a:lvl5pPr algn="l">
              <a:defRPr sz="2400" b="1">
                <a:solidFill>
                  <a:srgbClr val="18344A"/>
                </a:solidFill>
                <a:latin typeface="Arial"/>
                <a:ea typeface="Arial"/>
                <a:cs typeface="Arial"/>
              </a:defRPr>
            </a:lvl5pPr>
            <a:lvl6pPr algn="l">
              <a:defRPr sz="2400" b="1">
                <a:solidFill>
                  <a:srgbClr val="18344A"/>
                </a:solidFill>
                <a:latin typeface="Arial"/>
                <a:ea typeface="Arial"/>
                <a:cs typeface="Arial"/>
              </a:defRPr>
            </a:lvl6pPr>
            <a:lvl7pPr algn="l">
              <a:defRPr sz="2400" b="1">
                <a:solidFill>
                  <a:srgbClr val="18344A"/>
                </a:solidFill>
                <a:latin typeface="Arial"/>
                <a:ea typeface="Arial"/>
                <a:cs typeface="Arial"/>
              </a:defRPr>
            </a:lvl7pPr>
            <a:lvl8pPr algn="l">
              <a:defRPr sz="2400" b="1">
                <a:solidFill>
                  <a:srgbClr val="18344A"/>
                </a:solidFill>
                <a:latin typeface="Arial"/>
                <a:ea typeface="Arial"/>
                <a:cs typeface="Arial"/>
              </a:defRPr>
            </a:lvl8pPr>
            <a:lvl9pPr algn="l">
              <a:defRPr sz="2400" b="1">
                <a:solidFill>
                  <a:srgbClr val="18344A"/>
                </a:solidFill>
                <a:latin typeface="Arial"/>
                <a:ea typeface="Arial"/>
                <a:cs typeface="Arial"/>
              </a:defRPr>
            </a:lvl9pPr>
          </a:lstStyle>
          <a:p xmlns:a="http://schemas.openxmlformats.org/drawingml/2006/main">
            <a:pPr algn="l">
              <a:defRPr sz="2400" b="1">
                <a:solidFill>
                  <a:srgbClr val="18344A"/>
                </a:solidFill>
                <a:latin typeface="Arial"/>
                <a:ea typeface="Arial"/>
                <a:cs typeface="Arial"/>
              </a:defRPr>
            </a:pPr>
            <a:r>
              <a:rPr sz="2400" b="1">
                <a:solidFill>
                  <a:srgbClr val="18344A"/>
                </a:solidFill>
                <a:latin typeface="Arial"/>
                <a:ea typeface="Arial"/>
                <a:cs typeface="Arial"/>
              </a:rPr>
              <a:t>Halte fest: Strategie, passende Regelung,</a:t>
            </a:r>
          </a:p>
          <a:p xmlns:a="http://schemas.openxmlformats.org/drawingml/2006/main">
            <a:pPr algn="l">
              <a:defRPr sz="2400" b="1">
                <a:solidFill>
                  <a:srgbClr val="18344A"/>
                </a:solidFill>
                <a:latin typeface="Arial"/>
                <a:ea typeface="Arial"/>
                <a:cs typeface="Arial"/>
              </a:defRPr>
            </a:pPr>
            <a:r>
              <a:rPr sz="2400" b="1">
                <a:solidFill>
                  <a:srgbClr val="18344A"/>
                </a:solidFill>
                <a:latin typeface="Arial"/>
                <a:ea typeface="Arial"/>
                <a:cs typeface="Arial"/>
              </a:rPr>
              <a:t>offene Frage zur tatsächlichen Wirkung.</a:t>
            </a:r>
          </a:p>
        </p:txBody>
      </p:sp>
      <p:sp>
        <p:nvSpPr>
          <p:cNvPr id="6" name="text">
            <a:extLst xmlns:a="http://schemas.openxmlformats.org/drawingml/2006/main">
              <a:ext uri="{FF2B5EF4-FFF2-40B4-BE49-F238E27FC236}">
                <a16:creationId xmlns:a16="http://schemas.microsoft.com/office/drawing/2014/main" id="{332E4D45-575E-4F7D-B86D-AB258B35B9AB}"/>
              </a:ext>
            </a:extLst>
          </p:cNvPr>
          <p:cNvSpPr>
            <a:spLocks xmlns:a="http://schemas.openxmlformats.org/drawingml/2006/main" noGrp="1"/>
          </p:cNvSpPr>
          <p:nvPr/>
        </p:nvSpPr>
        <p:spPr>
          <a:xfrm xmlns:a="http://schemas.openxmlformats.org/drawingml/2006/main">
            <a:off x="742950" y="5943600"/>
            <a:ext cx="10715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53616D"/>
                </a:solidFill>
                <a:latin typeface="Arial"/>
                <a:ea typeface="Arial"/>
                <a:cs typeface="Arial"/>
              </a:defRPr>
            </a:defPPr>
            <a:lvl1pPr algn="l">
              <a:defRPr sz="1425" b="0">
                <a:solidFill>
                  <a:srgbClr val="53616D"/>
                </a:solidFill>
                <a:latin typeface="Arial"/>
                <a:ea typeface="Arial"/>
                <a:cs typeface="Arial"/>
              </a:defRPr>
            </a:lvl1pPr>
            <a:lvl2pPr algn="l">
              <a:defRPr sz="1425" b="0">
                <a:solidFill>
                  <a:srgbClr val="53616D"/>
                </a:solidFill>
                <a:latin typeface="Arial"/>
                <a:ea typeface="Arial"/>
                <a:cs typeface="Arial"/>
              </a:defRPr>
            </a:lvl2pPr>
            <a:lvl3pPr algn="l">
              <a:defRPr sz="1425" b="0">
                <a:solidFill>
                  <a:srgbClr val="53616D"/>
                </a:solidFill>
                <a:latin typeface="Arial"/>
                <a:ea typeface="Arial"/>
                <a:cs typeface="Arial"/>
              </a:defRPr>
            </a:lvl3pPr>
            <a:lvl4pPr algn="l">
              <a:defRPr sz="1425" b="0">
                <a:solidFill>
                  <a:srgbClr val="53616D"/>
                </a:solidFill>
                <a:latin typeface="Arial"/>
                <a:ea typeface="Arial"/>
                <a:cs typeface="Arial"/>
              </a:defRPr>
            </a:lvl4pPr>
            <a:lvl5pPr algn="l">
              <a:defRPr sz="1425" b="0">
                <a:solidFill>
                  <a:srgbClr val="53616D"/>
                </a:solidFill>
                <a:latin typeface="Arial"/>
                <a:ea typeface="Arial"/>
                <a:cs typeface="Arial"/>
              </a:defRPr>
            </a:lvl5pPr>
            <a:lvl6pPr algn="l">
              <a:defRPr sz="1425" b="0">
                <a:solidFill>
                  <a:srgbClr val="53616D"/>
                </a:solidFill>
                <a:latin typeface="Arial"/>
                <a:ea typeface="Arial"/>
                <a:cs typeface="Arial"/>
              </a:defRPr>
            </a:lvl6pPr>
            <a:lvl7pPr algn="l">
              <a:defRPr sz="1425" b="0">
                <a:solidFill>
                  <a:srgbClr val="53616D"/>
                </a:solidFill>
                <a:latin typeface="Arial"/>
                <a:ea typeface="Arial"/>
                <a:cs typeface="Arial"/>
              </a:defRPr>
            </a:lvl7pPr>
            <a:lvl8pPr algn="l">
              <a:defRPr sz="1425" b="0">
                <a:solidFill>
                  <a:srgbClr val="53616D"/>
                </a:solidFill>
                <a:latin typeface="Arial"/>
                <a:ea typeface="Arial"/>
                <a:cs typeface="Arial"/>
              </a:defRPr>
            </a:lvl8pPr>
            <a:lvl9pPr algn="l">
              <a:defRPr sz="1425" b="0">
                <a:solidFill>
                  <a:srgbClr val="53616D"/>
                </a:solidFill>
                <a:latin typeface="Arial"/>
                <a:ea typeface="Arial"/>
                <a:cs typeface="Arial"/>
              </a:defRPr>
            </a:lvl9pPr>
          </a:lstStyle>
          <a:p xmlns:a="http://schemas.openxmlformats.org/drawingml/2006/main">
            <a:pPr algn="l">
              <a:defRPr sz="1425" b="0">
                <a:solidFill>
                  <a:srgbClr val="53616D"/>
                </a:solidFill>
                <a:latin typeface="Arial"/>
                <a:ea typeface="Arial"/>
                <a:cs typeface="Arial"/>
              </a:defRPr>
            </a:pPr>
            <a:r>
              <a:rPr sz="1425" b="0">
                <a:solidFill>
                  <a:srgbClr val="53616D"/>
                </a:solidFill>
                <a:latin typeface="Arial"/>
                <a:ea typeface="Arial"/>
                <a:cs typeface="Arial"/>
              </a:rPr>
              <a:t>Q3a: Originalkurzzitat · Q3b: Zusammenfassung · Q4a–c: Vertragstext</a:t>
            </a:r>
          </a:p>
        </p:txBody>
      </p:sp>
    </p:spTree>
    <p:extLst>
      <p:ext uri="{BB962C8B-B14F-4D97-AF65-F5344CB8AC3E}">
        <p14:creationId xmlns:p14="http://schemas.microsoft.com/office/powerpoint/2010/main" val="294145670"/>
      </p:ext>
    </p:extLst>
  </p:cSld>
</p:sld>
</file>

<file path=ppt/slides/slide10.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F8A6BB12-0870-4599-9E69-F309A822554E}"/>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Helsinki: Sicherheit und Rechte von Menschen</a:t>
            </a:r>
          </a:p>
        </p:txBody>
      </p:sp>
      <p:sp>
        <p:nvSpPr>
          <p:cNvPr id="2" name="footer">
            <a:extLst xmlns:a="http://schemas.openxmlformats.org/drawingml/2006/main">
              <a:ext uri="{FF2B5EF4-FFF2-40B4-BE49-F238E27FC236}">
                <a16:creationId xmlns:a16="http://schemas.microsoft.com/office/drawing/2014/main" id="{E0B8D375-E6D0-4326-B333-7705D0AFB403}"/>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Q5a–e · Dokument einordnen 55–57 · Untersuchen 57–65</a:t>
            </a:r>
          </a:p>
        </p:txBody>
      </p:sp>
      <p:sp>
        <p:nvSpPr>
          <p:cNvPr id="3" name="text">
            <a:extLst xmlns:a="http://schemas.openxmlformats.org/drawingml/2006/main">
              <a:ext uri="{FF2B5EF4-FFF2-40B4-BE49-F238E27FC236}">
                <a16:creationId xmlns:a16="http://schemas.microsoft.com/office/drawing/2014/main" id="{407DCEC5-3BEA-405C-B94D-A31459569270}"/>
              </a:ext>
            </a:extLst>
          </p:cNvPr>
          <p:cNvSpPr>
            <a:spLocks xmlns:a="http://schemas.openxmlformats.org/drawingml/2006/main" noGrp="1"/>
          </p:cNvSpPr>
          <p:nvPr/>
        </p:nvSpPr>
        <p:spPr>
          <a:xfrm xmlns:a="http://schemas.openxmlformats.org/drawingml/2006/main">
            <a:off x="742950" y="1724025"/>
            <a:ext cx="107156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1">
                <a:solidFill>
                  <a:srgbClr val="18344A"/>
                </a:solidFill>
                <a:latin typeface="Arial"/>
                <a:ea typeface="Arial"/>
                <a:cs typeface="Arial"/>
              </a:defRPr>
            </a:defPPr>
            <a:lvl1pPr algn="l">
              <a:defRPr sz="2550" b="1">
                <a:solidFill>
                  <a:srgbClr val="18344A"/>
                </a:solidFill>
                <a:latin typeface="Arial"/>
                <a:ea typeface="Arial"/>
                <a:cs typeface="Arial"/>
              </a:defRPr>
            </a:lvl1pPr>
            <a:lvl2pPr algn="l">
              <a:defRPr sz="2550" b="1">
                <a:solidFill>
                  <a:srgbClr val="18344A"/>
                </a:solidFill>
                <a:latin typeface="Arial"/>
                <a:ea typeface="Arial"/>
                <a:cs typeface="Arial"/>
              </a:defRPr>
            </a:lvl2pPr>
            <a:lvl3pPr algn="l">
              <a:defRPr sz="2550" b="1">
                <a:solidFill>
                  <a:srgbClr val="18344A"/>
                </a:solidFill>
                <a:latin typeface="Arial"/>
                <a:ea typeface="Arial"/>
                <a:cs typeface="Arial"/>
              </a:defRPr>
            </a:lvl3pPr>
            <a:lvl4pPr algn="l">
              <a:defRPr sz="2550" b="1">
                <a:solidFill>
                  <a:srgbClr val="18344A"/>
                </a:solidFill>
                <a:latin typeface="Arial"/>
                <a:ea typeface="Arial"/>
                <a:cs typeface="Arial"/>
              </a:defRPr>
            </a:lvl4pPr>
            <a:lvl5pPr algn="l">
              <a:defRPr sz="2550" b="1">
                <a:solidFill>
                  <a:srgbClr val="18344A"/>
                </a:solidFill>
                <a:latin typeface="Arial"/>
                <a:ea typeface="Arial"/>
                <a:cs typeface="Arial"/>
              </a:defRPr>
            </a:lvl5pPr>
            <a:lvl6pPr algn="l">
              <a:defRPr sz="2550" b="1">
                <a:solidFill>
                  <a:srgbClr val="18344A"/>
                </a:solidFill>
                <a:latin typeface="Arial"/>
                <a:ea typeface="Arial"/>
                <a:cs typeface="Arial"/>
              </a:defRPr>
            </a:lvl6pPr>
            <a:lvl7pPr algn="l">
              <a:defRPr sz="2550" b="1">
                <a:solidFill>
                  <a:srgbClr val="18344A"/>
                </a:solidFill>
                <a:latin typeface="Arial"/>
                <a:ea typeface="Arial"/>
                <a:cs typeface="Arial"/>
              </a:defRPr>
            </a:lvl7pPr>
            <a:lvl8pPr algn="l">
              <a:defRPr sz="2550" b="1">
                <a:solidFill>
                  <a:srgbClr val="18344A"/>
                </a:solidFill>
                <a:latin typeface="Arial"/>
                <a:ea typeface="Arial"/>
                <a:cs typeface="Arial"/>
              </a:defRPr>
            </a:lvl8pPr>
            <a:lvl9pPr algn="l">
              <a:defRPr sz="2550" b="1">
                <a:solidFill>
                  <a:srgbClr val="18344A"/>
                </a:solidFill>
                <a:latin typeface="Arial"/>
                <a:ea typeface="Arial"/>
                <a:cs typeface="Arial"/>
              </a:defRPr>
            </a:lvl9pPr>
          </a:lstStyle>
          <a:p xmlns:a="http://schemas.openxmlformats.org/drawingml/2006/main">
            <a:pPr algn="l">
              <a:defRPr sz="2550" b="1">
                <a:solidFill>
                  <a:srgbClr val="18344A"/>
                </a:solidFill>
                <a:latin typeface="Arial"/>
                <a:ea typeface="Arial"/>
                <a:cs typeface="Arial"/>
              </a:defRPr>
            </a:pPr>
            <a:r>
              <a:rPr sz="2550" b="1">
                <a:solidFill>
                  <a:srgbClr val="18344A"/>
                </a:solidFill>
                <a:latin typeface="Arial"/>
                <a:ea typeface="Arial"/>
                <a:cs typeface="Arial"/>
              </a:rPr>
              <a:t>Zeige, wie die Schlussakte staatliche Sicherheit</a:t>
            </a:r>
          </a:p>
          <a:p xmlns:a="http://schemas.openxmlformats.org/drawingml/2006/main">
            <a:pPr algn="l">
              <a:defRPr sz="2550" b="1">
                <a:solidFill>
                  <a:srgbClr val="18344A"/>
                </a:solidFill>
                <a:latin typeface="Arial"/>
                <a:ea typeface="Arial"/>
                <a:cs typeface="Arial"/>
              </a:defRPr>
            </a:pPr>
            <a:r>
              <a:rPr sz="2550" b="1">
                <a:solidFill>
                  <a:srgbClr val="18344A"/>
                </a:solidFill>
                <a:latin typeface="Arial"/>
                <a:ea typeface="Arial"/>
                <a:cs typeface="Arial"/>
              </a:rPr>
              <a:t>und Rechte von Menschen verbindet.</a:t>
            </a:r>
          </a:p>
        </p:txBody>
      </p:sp>
      <p:sp>
        <p:nvSpPr>
          <p:cNvPr id="4" name="text">
            <a:extLst xmlns:a="http://schemas.openxmlformats.org/drawingml/2006/main">
              <a:ext uri="{FF2B5EF4-FFF2-40B4-BE49-F238E27FC236}">
                <a16:creationId xmlns:a16="http://schemas.microsoft.com/office/drawing/2014/main" id="{9297AC99-4189-4B98-B367-9CCFD1F4A7C1}"/>
              </a:ext>
            </a:extLst>
          </p:cNvPr>
          <p:cNvSpPr>
            <a:spLocks xmlns:a="http://schemas.openxmlformats.org/drawingml/2006/main" noGrp="1"/>
          </p:cNvSpPr>
          <p:nvPr/>
        </p:nvSpPr>
        <p:spPr>
          <a:xfrm xmlns:a="http://schemas.openxmlformats.org/drawingml/2006/main">
            <a:off x="742950" y="3248025"/>
            <a:ext cx="107156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Erläutere einen möglichen Streit über ihre Umsetzung.</a:t>
            </a:r>
          </a:p>
        </p:txBody>
      </p:sp>
      <p:sp>
        <p:nvSpPr>
          <p:cNvPr id="5" name="text">
            <a:extLst xmlns:a="http://schemas.openxmlformats.org/drawingml/2006/main">
              <a:ext uri="{FF2B5EF4-FFF2-40B4-BE49-F238E27FC236}">
                <a16:creationId xmlns:a16="http://schemas.microsoft.com/office/drawing/2014/main" id="{C81BAE88-8CDF-4AE1-9A4E-418F5D314CF4}"/>
              </a:ext>
            </a:extLst>
          </p:cNvPr>
          <p:cNvSpPr>
            <a:spLocks xmlns:a="http://schemas.openxmlformats.org/drawingml/2006/main" noGrp="1"/>
          </p:cNvSpPr>
          <p:nvPr/>
        </p:nvSpPr>
        <p:spPr>
          <a:xfrm xmlns:a="http://schemas.openxmlformats.org/drawingml/2006/main">
            <a:off x="742950" y="4629150"/>
            <a:ext cx="107156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1">
                <a:solidFill>
                  <a:srgbClr val="18344A"/>
                </a:solidFill>
                <a:latin typeface="Arial"/>
                <a:ea typeface="Arial"/>
                <a:cs typeface="Arial"/>
              </a:defRPr>
            </a:defPPr>
            <a:lvl1pPr algn="l">
              <a:defRPr sz="2550" b="1">
                <a:solidFill>
                  <a:srgbClr val="18344A"/>
                </a:solidFill>
                <a:latin typeface="Arial"/>
                <a:ea typeface="Arial"/>
                <a:cs typeface="Arial"/>
              </a:defRPr>
            </a:lvl1pPr>
            <a:lvl2pPr algn="l">
              <a:defRPr sz="2550" b="1">
                <a:solidFill>
                  <a:srgbClr val="18344A"/>
                </a:solidFill>
                <a:latin typeface="Arial"/>
                <a:ea typeface="Arial"/>
                <a:cs typeface="Arial"/>
              </a:defRPr>
            </a:lvl2pPr>
            <a:lvl3pPr algn="l">
              <a:defRPr sz="2550" b="1">
                <a:solidFill>
                  <a:srgbClr val="18344A"/>
                </a:solidFill>
                <a:latin typeface="Arial"/>
                <a:ea typeface="Arial"/>
                <a:cs typeface="Arial"/>
              </a:defRPr>
            </a:lvl3pPr>
            <a:lvl4pPr algn="l">
              <a:defRPr sz="2550" b="1">
                <a:solidFill>
                  <a:srgbClr val="18344A"/>
                </a:solidFill>
                <a:latin typeface="Arial"/>
                <a:ea typeface="Arial"/>
                <a:cs typeface="Arial"/>
              </a:defRPr>
            </a:lvl4pPr>
            <a:lvl5pPr algn="l">
              <a:defRPr sz="2550" b="1">
                <a:solidFill>
                  <a:srgbClr val="18344A"/>
                </a:solidFill>
                <a:latin typeface="Arial"/>
                <a:ea typeface="Arial"/>
                <a:cs typeface="Arial"/>
              </a:defRPr>
            </a:lvl5pPr>
            <a:lvl6pPr algn="l">
              <a:defRPr sz="2550" b="1">
                <a:solidFill>
                  <a:srgbClr val="18344A"/>
                </a:solidFill>
                <a:latin typeface="Arial"/>
                <a:ea typeface="Arial"/>
                <a:cs typeface="Arial"/>
              </a:defRPr>
            </a:lvl6pPr>
            <a:lvl7pPr algn="l">
              <a:defRPr sz="2550" b="1">
                <a:solidFill>
                  <a:srgbClr val="18344A"/>
                </a:solidFill>
                <a:latin typeface="Arial"/>
                <a:ea typeface="Arial"/>
                <a:cs typeface="Arial"/>
              </a:defRPr>
            </a:lvl7pPr>
            <a:lvl8pPr algn="l">
              <a:defRPr sz="2550" b="1">
                <a:solidFill>
                  <a:srgbClr val="18344A"/>
                </a:solidFill>
                <a:latin typeface="Arial"/>
                <a:ea typeface="Arial"/>
                <a:cs typeface="Arial"/>
              </a:defRPr>
            </a:lvl8pPr>
            <a:lvl9pPr algn="l">
              <a:defRPr sz="2550" b="1">
                <a:solidFill>
                  <a:srgbClr val="18344A"/>
                </a:solidFill>
                <a:latin typeface="Arial"/>
                <a:ea typeface="Arial"/>
                <a:cs typeface="Arial"/>
              </a:defRPr>
            </a:lvl9pPr>
          </a:lstStyle>
          <a:p xmlns:a="http://schemas.openxmlformats.org/drawingml/2006/main">
            <a:pPr algn="l">
              <a:defRPr sz="2550" b="1">
                <a:solidFill>
                  <a:srgbClr val="18344A"/>
                </a:solidFill>
                <a:latin typeface="Arial"/>
                <a:ea typeface="Arial"/>
                <a:cs typeface="Arial"/>
              </a:defRPr>
            </a:pPr>
            <a:r>
              <a:rPr sz="2550" b="1">
                <a:solidFill>
                  <a:srgbClr val="18344A"/>
                </a:solidFill>
                <a:latin typeface="Arial"/>
                <a:ea typeface="Arial"/>
                <a:cs typeface="Arial"/>
              </a:rPr>
              <a:t>Prüfe die Behauptung:</a:t>
            </a:r>
          </a:p>
          <a:p xmlns:a="http://schemas.openxmlformats.org/drawingml/2006/main">
            <a:pPr algn="l">
              <a:defRPr sz="2550" b="1">
                <a:solidFill>
                  <a:srgbClr val="18344A"/>
                </a:solidFill>
                <a:latin typeface="Arial"/>
                <a:ea typeface="Arial"/>
                <a:cs typeface="Arial"/>
              </a:defRPr>
            </a:pPr>
            <a:r>
              <a:rPr sz="2550" b="1">
                <a:solidFill>
                  <a:srgbClr val="18344A"/>
                </a:solidFill>
                <a:latin typeface="Arial"/>
                <a:ea typeface="Arial"/>
                <a:cs typeface="Arial"/>
              </a:rPr>
              <a:t>„Damit war der Systemkonflikt gelöst.“</a:t>
            </a:r>
          </a:p>
        </p:txBody>
      </p:sp>
    </p:spTree>
    <p:extLst>
      <p:ext uri="{BB962C8B-B14F-4D97-AF65-F5344CB8AC3E}">
        <p14:creationId xmlns:p14="http://schemas.microsoft.com/office/powerpoint/2010/main" val="820540085"/>
      </p:ext>
    </p:extLst>
  </p:cSld>
</p:sld>
</file>

<file path=ppt/slides/slide11.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AFD1C87E-BAB1-4F85-A720-2561E22987A8}"/>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Deine Antwort auf die Leitfrage</a:t>
            </a:r>
          </a:p>
        </p:txBody>
      </p:sp>
      <p:sp>
        <p:nvSpPr>
          <p:cNvPr id="2" name="footer">
            <a:extLst xmlns:a="http://schemas.openxmlformats.org/drawingml/2006/main">
              <a:ext uri="{FF2B5EF4-FFF2-40B4-BE49-F238E27FC236}">
                <a16:creationId xmlns:a16="http://schemas.microsoft.com/office/drawing/2014/main" id="{1EE1BD88-27AB-4C3B-82D9-3A14F5E089D6}"/>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Eigenes Lernprodukt · Minute 65–72</a:t>
            </a:r>
          </a:p>
        </p:txBody>
      </p:sp>
      <p:sp>
        <p:nvSpPr>
          <p:cNvPr id="3" name="text">
            <a:extLst xmlns:a="http://schemas.openxmlformats.org/drawingml/2006/main">
              <a:ext uri="{FF2B5EF4-FFF2-40B4-BE49-F238E27FC236}">
                <a16:creationId xmlns:a16="http://schemas.microsoft.com/office/drawing/2014/main" id="{DA8A69AE-5A48-496E-B54F-F680B0D338E0}"/>
              </a:ext>
            </a:extLst>
          </p:cNvPr>
          <p:cNvSpPr>
            <a:spLocks xmlns:a="http://schemas.openxmlformats.org/drawingml/2006/main" noGrp="1"/>
          </p:cNvSpPr>
          <p:nvPr/>
        </p:nvSpPr>
        <p:spPr>
          <a:xfrm xmlns:a="http://schemas.openxmlformats.org/drawingml/2006/main">
            <a:off x="742950" y="1724025"/>
            <a:ext cx="10715625"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344A"/>
                </a:solidFill>
                <a:latin typeface="Arial"/>
                <a:ea typeface="Arial"/>
                <a:cs typeface="Arial"/>
              </a:defRPr>
            </a:defPPr>
            <a:lvl1pPr algn="l">
              <a:defRPr sz="2700" b="1">
                <a:solidFill>
                  <a:srgbClr val="18344A"/>
                </a:solidFill>
                <a:latin typeface="Arial"/>
                <a:ea typeface="Arial"/>
                <a:cs typeface="Arial"/>
              </a:defRPr>
            </a:lvl1pPr>
            <a:lvl2pPr algn="l">
              <a:defRPr sz="2700" b="1">
                <a:solidFill>
                  <a:srgbClr val="18344A"/>
                </a:solidFill>
                <a:latin typeface="Arial"/>
                <a:ea typeface="Arial"/>
                <a:cs typeface="Arial"/>
              </a:defRPr>
            </a:lvl2pPr>
            <a:lvl3pPr algn="l">
              <a:defRPr sz="2700" b="1">
                <a:solidFill>
                  <a:srgbClr val="18344A"/>
                </a:solidFill>
                <a:latin typeface="Arial"/>
                <a:ea typeface="Arial"/>
                <a:cs typeface="Arial"/>
              </a:defRPr>
            </a:lvl3pPr>
            <a:lvl4pPr algn="l">
              <a:defRPr sz="2700" b="1">
                <a:solidFill>
                  <a:srgbClr val="18344A"/>
                </a:solidFill>
                <a:latin typeface="Arial"/>
                <a:ea typeface="Arial"/>
                <a:cs typeface="Arial"/>
              </a:defRPr>
            </a:lvl4pPr>
            <a:lvl5pPr algn="l">
              <a:defRPr sz="2700" b="1">
                <a:solidFill>
                  <a:srgbClr val="18344A"/>
                </a:solidFill>
                <a:latin typeface="Arial"/>
                <a:ea typeface="Arial"/>
                <a:cs typeface="Arial"/>
              </a:defRPr>
            </a:lvl5pPr>
            <a:lvl6pPr algn="l">
              <a:defRPr sz="2700" b="1">
                <a:solidFill>
                  <a:srgbClr val="18344A"/>
                </a:solidFill>
                <a:latin typeface="Arial"/>
                <a:ea typeface="Arial"/>
                <a:cs typeface="Arial"/>
              </a:defRPr>
            </a:lvl6pPr>
            <a:lvl7pPr algn="l">
              <a:defRPr sz="2700" b="1">
                <a:solidFill>
                  <a:srgbClr val="18344A"/>
                </a:solidFill>
                <a:latin typeface="Arial"/>
                <a:ea typeface="Arial"/>
                <a:cs typeface="Arial"/>
              </a:defRPr>
            </a:lvl7pPr>
            <a:lvl8pPr algn="l">
              <a:defRPr sz="2700" b="1">
                <a:solidFill>
                  <a:srgbClr val="18344A"/>
                </a:solidFill>
                <a:latin typeface="Arial"/>
                <a:ea typeface="Arial"/>
                <a:cs typeface="Arial"/>
              </a:defRPr>
            </a:lvl8pPr>
            <a:lvl9pPr algn="l">
              <a:defRPr sz="2700" b="1">
                <a:solidFill>
                  <a:srgbClr val="18344A"/>
                </a:solidFill>
                <a:latin typeface="Arial"/>
                <a:ea typeface="Arial"/>
                <a:cs typeface="Arial"/>
              </a:defRPr>
            </a:lvl9pPr>
          </a:lstStyle>
          <a:p xmlns:a="http://schemas.openxmlformats.org/drawingml/2006/main">
            <a:pPr algn="l">
              <a:defRPr sz="2700" b="1">
                <a:solidFill>
                  <a:srgbClr val="18344A"/>
                </a:solidFill>
                <a:latin typeface="Arial"/>
                <a:ea typeface="Arial"/>
                <a:cs typeface="Arial"/>
              </a:defRPr>
            </a:pPr>
            <a:r>
              <a:rPr sz="2700" b="1">
                <a:solidFill>
                  <a:srgbClr val="18344A"/>
                </a:solidFill>
                <a:latin typeface="Arial"/>
                <a:ea typeface="Arial"/>
                <a:cs typeface="Arial"/>
              </a:rPr>
              <a:t>Wie konnten Gegner zusammenarbeiten,</a:t>
            </a:r>
          </a:p>
          <a:p xmlns:a="http://schemas.openxmlformats.org/drawingml/2006/main">
            <a:pPr algn="l">
              <a:defRPr sz="2700" b="1">
                <a:solidFill>
                  <a:srgbClr val="18344A"/>
                </a:solidFill>
                <a:latin typeface="Arial"/>
                <a:ea typeface="Arial"/>
                <a:cs typeface="Arial"/>
              </a:defRPr>
            </a:pPr>
            <a:r>
              <a:rPr sz="2700" b="1">
                <a:solidFill>
                  <a:srgbClr val="18344A"/>
                </a:solidFill>
                <a:latin typeface="Arial"/>
                <a:ea typeface="Arial"/>
                <a:cs typeface="Arial"/>
              </a:rPr>
              <a:t>ohne ihren Systemkonflikt zu lösen?</a:t>
            </a:r>
          </a:p>
        </p:txBody>
      </p:sp>
      <p:sp>
        <p:nvSpPr>
          <p:cNvPr id="4" name="text">
            <a:extLst xmlns:a="http://schemas.openxmlformats.org/drawingml/2006/main">
              <a:ext uri="{FF2B5EF4-FFF2-40B4-BE49-F238E27FC236}">
                <a16:creationId xmlns:a16="http://schemas.microsoft.com/office/drawing/2014/main" id="{C8D0ECAA-F4B0-4C3E-A1C3-44782E9BD731}"/>
              </a:ext>
            </a:extLst>
          </p:cNvPr>
          <p:cNvSpPr>
            <a:spLocks xmlns:a="http://schemas.openxmlformats.org/drawingml/2006/main" noGrp="1"/>
          </p:cNvSpPr>
          <p:nvPr/>
        </p:nvSpPr>
        <p:spPr>
          <a:xfrm xmlns:a="http://schemas.openxmlformats.org/drawingml/2006/main">
            <a:off x="742950" y="3324225"/>
            <a:ext cx="107156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Erkläre eine Gemeinsamkeit und einen Unterschied.</a:t>
            </a:r>
          </a:p>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Nutze zwei Belege: Q1/Q2 und Q4/Q5.</a:t>
            </a:r>
          </a:p>
        </p:txBody>
      </p:sp>
      <p:sp>
        <p:nvSpPr>
          <p:cNvPr id="5" name="text">
            <a:extLst xmlns:a="http://schemas.openxmlformats.org/drawingml/2006/main">
              <a:ext uri="{FF2B5EF4-FFF2-40B4-BE49-F238E27FC236}">
                <a16:creationId xmlns:a16="http://schemas.microsoft.com/office/drawing/2014/main" id="{1FAA21BD-ADA3-449B-9104-E07B782B24A7}"/>
              </a:ext>
            </a:extLst>
          </p:cNvPr>
          <p:cNvSpPr>
            <a:spLocks xmlns:a="http://schemas.openxmlformats.org/drawingml/2006/main" noGrp="1"/>
          </p:cNvSpPr>
          <p:nvPr/>
        </p:nvSpPr>
        <p:spPr>
          <a:xfrm xmlns:a="http://schemas.openxmlformats.org/drawingml/2006/main">
            <a:off x="742950" y="4895850"/>
            <a:ext cx="107156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0">
                <a:solidFill>
                  <a:srgbClr val="18344A"/>
                </a:solidFill>
                <a:latin typeface="Arial"/>
                <a:ea typeface="Arial"/>
                <a:cs typeface="Arial"/>
              </a:defRPr>
            </a:defPPr>
            <a:lvl1pPr algn="l">
              <a:defRPr sz="2250" b="0">
                <a:solidFill>
                  <a:srgbClr val="18344A"/>
                </a:solidFill>
                <a:latin typeface="Arial"/>
                <a:ea typeface="Arial"/>
                <a:cs typeface="Arial"/>
              </a:defRPr>
            </a:lvl1pPr>
            <a:lvl2pPr algn="l">
              <a:defRPr sz="2250" b="0">
                <a:solidFill>
                  <a:srgbClr val="18344A"/>
                </a:solidFill>
                <a:latin typeface="Arial"/>
                <a:ea typeface="Arial"/>
                <a:cs typeface="Arial"/>
              </a:defRPr>
            </a:lvl2pPr>
            <a:lvl3pPr algn="l">
              <a:defRPr sz="2250" b="0">
                <a:solidFill>
                  <a:srgbClr val="18344A"/>
                </a:solidFill>
                <a:latin typeface="Arial"/>
                <a:ea typeface="Arial"/>
                <a:cs typeface="Arial"/>
              </a:defRPr>
            </a:lvl3pPr>
            <a:lvl4pPr algn="l">
              <a:defRPr sz="2250" b="0">
                <a:solidFill>
                  <a:srgbClr val="18344A"/>
                </a:solidFill>
                <a:latin typeface="Arial"/>
                <a:ea typeface="Arial"/>
                <a:cs typeface="Arial"/>
              </a:defRPr>
            </a:lvl4pPr>
            <a:lvl5pPr algn="l">
              <a:defRPr sz="2250" b="0">
                <a:solidFill>
                  <a:srgbClr val="18344A"/>
                </a:solidFill>
                <a:latin typeface="Arial"/>
                <a:ea typeface="Arial"/>
                <a:cs typeface="Arial"/>
              </a:defRPr>
            </a:lvl5pPr>
            <a:lvl6pPr algn="l">
              <a:defRPr sz="2250" b="0">
                <a:solidFill>
                  <a:srgbClr val="18344A"/>
                </a:solidFill>
                <a:latin typeface="Arial"/>
                <a:ea typeface="Arial"/>
                <a:cs typeface="Arial"/>
              </a:defRPr>
            </a:lvl6pPr>
            <a:lvl7pPr algn="l">
              <a:defRPr sz="2250" b="0">
                <a:solidFill>
                  <a:srgbClr val="18344A"/>
                </a:solidFill>
                <a:latin typeface="Arial"/>
                <a:ea typeface="Arial"/>
                <a:cs typeface="Arial"/>
              </a:defRPr>
            </a:lvl7pPr>
            <a:lvl8pPr algn="l">
              <a:defRPr sz="2250" b="0">
                <a:solidFill>
                  <a:srgbClr val="18344A"/>
                </a:solidFill>
                <a:latin typeface="Arial"/>
                <a:ea typeface="Arial"/>
                <a:cs typeface="Arial"/>
              </a:defRPr>
            </a:lvl8pPr>
            <a:lvl9pPr algn="l">
              <a:defRPr sz="2250" b="0">
                <a:solidFill>
                  <a:srgbClr val="18344A"/>
                </a:solidFill>
                <a:latin typeface="Arial"/>
                <a:ea typeface="Arial"/>
                <a:cs typeface="Arial"/>
              </a:defRPr>
            </a:lvl9pPr>
          </a:lstStyle>
          <a:p xmlns:a="http://schemas.openxmlformats.org/drawingml/2006/main">
            <a:pPr algn="l">
              <a:defRPr sz="2250" b="0">
                <a:solidFill>
                  <a:srgbClr val="18344A"/>
                </a:solidFill>
                <a:latin typeface="Arial"/>
                <a:ea typeface="Arial"/>
                <a:cs typeface="Arial"/>
              </a:defRPr>
            </a:pPr>
            <a:r>
              <a:rPr sz="2250" b="0">
                <a:solidFill>
                  <a:srgbClr val="18344A"/>
                </a:solidFill>
                <a:latin typeface="Arial"/>
                <a:ea typeface="Arial"/>
                <a:cs typeface="Arial"/>
              </a:rPr>
              <a:t>Begründe eine Grenze deiner Antwort.</a:t>
            </a:r>
          </a:p>
          <a:p xmlns:a="http://schemas.openxmlformats.org/drawingml/2006/main">
            <a:pPr algn="l">
              <a:defRPr sz="2250" b="0">
                <a:solidFill>
                  <a:srgbClr val="18344A"/>
                </a:solidFill>
                <a:latin typeface="Arial"/>
                <a:ea typeface="Arial"/>
                <a:cs typeface="Arial"/>
              </a:defRPr>
            </a:pPr>
            <a:r>
              <a:rPr sz="2250" b="0">
                <a:solidFill>
                  <a:srgbClr val="18344A"/>
                </a:solidFill>
                <a:latin typeface="Arial"/>
                <a:ea typeface="Arial"/>
                <a:cs typeface="Arial"/>
              </a:rPr>
              <a:t>Was lässt sich über tatsächliche Wirkungen noch nicht sagen?</a:t>
            </a:r>
          </a:p>
        </p:txBody>
      </p:sp>
    </p:spTree>
    <p:extLst>
      <p:ext uri="{BB962C8B-B14F-4D97-AF65-F5344CB8AC3E}">
        <p14:creationId xmlns:p14="http://schemas.microsoft.com/office/powerpoint/2010/main" val="1713726349"/>
      </p:ext>
    </p:extLst>
  </p:cSld>
</p:sld>
</file>

<file path=ppt/slides/slide12.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5" name="title">
            <a:extLst xmlns:a="http://schemas.openxmlformats.org/drawingml/2006/main">
              <a:ext uri="{FF2B5EF4-FFF2-40B4-BE49-F238E27FC236}">
                <a16:creationId xmlns:a16="http://schemas.microsoft.com/office/drawing/2014/main" id="{8B4FA5D0-D17C-4847-981B-9207BAB88AD8}"/>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Sicherung: zwei Entspannungsansätze</a:t>
            </a:r>
          </a:p>
        </p:txBody>
      </p:sp>
      <p:sp>
        <p:nvSpPr>
          <p:cNvPr id="2" name="footer">
            <a:extLst xmlns:a="http://schemas.openxmlformats.org/drawingml/2006/main">
              <a:ext uri="{FF2B5EF4-FFF2-40B4-BE49-F238E27FC236}">
                <a16:creationId xmlns:a16="http://schemas.microsoft.com/office/drawing/2014/main" id="{FC1F1238-225A-4C5F-BFE7-8499C51BC903}"/>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Eigene Zusammenfassung · erst nach eigener Antwort · Minute 72–76</a:t>
            </a:r>
          </a:p>
        </p:txBody>
      </p:sp>
      <p:graphicFrame>
        <p:nvGraphicFramePr>
          <p:cNvPr id="3" name="">
            <a:extLst xmlns:a="http://schemas.openxmlformats.org/drawingml/2006/main">
              <a:ext uri="{FF2B5EF4-FFF2-40B4-BE49-F238E27FC236}">
                <a16:creationId xmlns:a16="http://schemas.microsoft.com/office/drawing/2014/main" id="{B95E7A45-5901-468F-AFA3-8E3325C7DF70}"/>
              </a:ext>
            </a:extLst>
          </p:cNvPr>
          <p:cNvGraphicFramePr/>
          <p:nvPr/>
        </p:nvGraphicFramePr>
        <p:xfrm>
          <a:off xmlns:a="http://schemas.openxmlformats.org/drawingml/2006/main" x="742950" y="1704975"/>
          <a:ext xmlns:a="http://schemas.openxmlformats.org/drawingml/2006/main" cx="10706100" cy="3714750"/>
        </p:xfrm>
        <a:graphic xmlns:a="http://schemas.openxmlformats.org/drawingml/2006/main">
          <a:graphicData uri="http://schemas.openxmlformats.org/drawingml/2006/table">
            <a:tbl>
              <a:tblPr/>
              <a:tblGrid>
                <a:gridCol w="2047875"/>
                <a:gridCol w="4324350"/>
                <a:gridCol w="4333875"/>
              </a:tblGrid>
              <a:tr h="571500">
                <a:tc>
                  <a:txBody>
                    <a:bodyPr lIns="133350" tIns="95250" rIns="133350" bIns="95250">
                      <a:noAutofit/>
                    </a:bodyPr>
                    <a:lstStyle/>
                    <a:p>
                      <a:r>
                        <a:rPr sz="2025" b="1">
                          <a:solidFill>
                            <a:srgbClr val="FFFFFF"/>
                          </a:solidFill>
                          <a:latin typeface="Arial"/>
                          <a:ea typeface="Arial"/>
                          <a:cs typeface="Arial"/>
                        </a:rPr>
                        <a:t/>
                      </a:r>
                    </a:p>
                  </a:txBody>
                  <a:tcPr marL="91440" marR="91440" marT="45720" marB="45720" anchor="ctr">
                    <a:lnL w="9525">
                      <a:solidFill>
                        <a:srgbClr val="CAD4D4"/>
                      </a:solidFill>
                      <a:prstDash val="solid"/>
                    </a:lnL>
                    <a:lnR w="9525">
                      <a:solidFill>
                        <a:srgbClr val="CAD4D4"/>
                      </a:solidFill>
                      <a:prstDash val="solid"/>
                    </a:lnR>
                    <a:lnT w="9525">
                      <a:solidFill>
                        <a:srgbClr val="CAD4D4"/>
                      </a:solidFill>
                      <a:prstDash val="solid"/>
                    </a:lnT>
                    <a:lnB w="9525">
                      <a:solidFill>
                        <a:srgbClr val="CAD4D4"/>
                      </a:solidFill>
                      <a:prstDash val="solid"/>
                    </a:lnB>
                    <a:solidFill>
                      <a:srgbClr val="18344A"/>
                    </a:solidFill>
                  </a:tcPr>
                </a:tc>
                <a:tc>
                  <a:txBody>
                    <a:bodyPr lIns="133350" tIns="95250" rIns="133350" bIns="95250">
                      <a:noAutofit/>
                    </a:bodyPr>
                    <a:lstStyle/>
                    <a:p>
                      <a:r>
                        <a:rPr sz="2025" b="1">
                          <a:solidFill>
                            <a:srgbClr val="FFFFFF"/>
                          </a:solidFill>
                          <a:latin typeface="Arial"/>
                          <a:ea typeface="Arial"/>
                          <a:cs typeface="Arial"/>
                        </a:rPr>
                        <a:t>Chruschtschow · Q1a–b</a:t>
                      </a:r>
                    </a:p>
                  </a:txBody>
                  <a:tcPr marL="91440" marR="91440" marT="45720" marB="45720" anchor="ctr">
                    <a:lnR w="9525">
                      <a:solidFill>
                        <a:srgbClr val="CAD4D4"/>
                      </a:solidFill>
                      <a:prstDash val="solid"/>
                    </a:lnR>
                    <a:lnT w="9525">
                      <a:solidFill>
                        <a:srgbClr val="CAD4D4"/>
                      </a:solidFill>
                      <a:prstDash val="solid"/>
                    </a:lnT>
                    <a:lnB w="9525">
                      <a:solidFill>
                        <a:srgbClr val="CAD4D4"/>
                      </a:solidFill>
                      <a:prstDash val="solid"/>
                    </a:lnB>
                    <a:solidFill>
                      <a:srgbClr val="18344A"/>
                    </a:solidFill>
                  </a:tcPr>
                </a:tc>
                <a:tc>
                  <a:txBody>
                    <a:bodyPr lIns="133350" tIns="95250" rIns="133350" bIns="95250">
                      <a:noAutofit/>
                    </a:bodyPr>
                    <a:lstStyle/>
                    <a:p>
                      <a:r>
                        <a:rPr sz="2025" b="1">
                          <a:solidFill>
                            <a:srgbClr val="FFFFFF"/>
                          </a:solidFill>
                          <a:latin typeface="Arial"/>
                          <a:ea typeface="Arial"/>
                          <a:cs typeface="Arial"/>
                        </a:rPr>
                        <a:t>Kennedy · Q2a–c</a:t>
                      </a:r>
                    </a:p>
                  </a:txBody>
                  <a:tcPr marL="91440" marR="91440" marT="45720" marB="45720" anchor="ctr">
                    <a:lnR w="9525">
                      <a:solidFill>
                        <a:srgbClr val="CAD4D4"/>
                      </a:solidFill>
                      <a:prstDash val="solid"/>
                    </a:lnR>
                    <a:lnT w="9525">
                      <a:solidFill>
                        <a:srgbClr val="CAD4D4"/>
                      </a:solidFill>
                      <a:prstDash val="solid"/>
                    </a:lnT>
                    <a:lnB w="9525">
                      <a:solidFill>
                        <a:srgbClr val="CAD4D4"/>
                      </a:solidFill>
                      <a:prstDash val="solid"/>
                    </a:lnB>
                    <a:solidFill>
                      <a:srgbClr val="18344A"/>
                    </a:solidFill>
                  </a:tcPr>
                </a:tc>
              </a:tr>
              <a:tr h="1000125">
                <a:tc>
                  <a:txBody>
                    <a:bodyPr lIns="133350" tIns="95250" rIns="133350" bIns="95250">
                      <a:noAutofit/>
                    </a:bodyPr>
                    <a:lstStyle/>
                    <a:p>
                      <a:r>
                        <a:rPr sz="2025" b="1">
                          <a:solidFill>
                            <a:srgbClr val="18344A"/>
                          </a:solidFill>
                          <a:latin typeface="Arial"/>
                          <a:ea typeface="Arial"/>
                          <a:cs typeface="Arial"/>
                        </a:rPr>
                        <a:t>Gemeinsam</a:t>
                      </a:r>
                    </a:p>
                  </a:txBody>
                  <a:tcPr marL="91440" marR="91440" marT="45720" marB="45720" anchor="ctr">
                    <a:lnL w="9525">
                      <a:solidFill>
                        <a:srgbClr val="CAD4D4"/>
                      </a:solidFill>
                      <a:prstDash val="solid"/>
                    </a:lnL>
                    <a:lnR w="9525">
                      <a:solidFill>
                        <a:srgbClr val="CAD4D4"/>
                      </a:solidFill>
                      <a:prstDash val="solid"/>
                    </a:lnR>
                    <a:lnB w="9525">
                      <a:solidFill>
                        <a:srgbClr val="CAD4D4"/>
                      </a:solidFill>
                      <a:prstDash val="solid"/>
                    </a:lnB>
                    <a:solidFill>
                      <a:srgbClr val="F6F4EE"/>
                    </a:solidFill>
                  </a:tcPr>
                </a:tc>
                <a:tc>
                  <a:txBody>
                    <a:bodyPr lIns="133350" tIns="95250" rIns="133350" bIns="95250">
                      <a:noAutofit/>
                    </a:bodyPr>
                    <a:lstStyle/>
                    <a:p>
                      <a:r>
                        <a:rPr sz="2025" b="0">
                          <a:solidFill>
                            <a:srgbClr val="18344A"/>
                          </a:solidFill>
                          <a:latin typeface="Arial"/>
                          <a:ea typeface="Arial"/>
                          <a:cs typeface="Arial"/>
                        </a:rPr>
                        <a:t>Krieg vermeiden trotz</a:t>
                      </a:r>
                    </a:p>
                    <a:p>
                      <a:r>
                        <a:rPr sz="2025" b="0">
                          <a:solidFill>
                            <a:srgbClr val="18344A"/>
                          </a:solidFill>
                          <a:latin typeface="Arial"/>
                          <a:ea typeface="Arial"/>
                          <a:cs typeface="Arial"/>
                        </a:rPr>
                        <a:t>fortbestehender Gegnerschaft</a:t>
                      </a:r>
                    </a:p>
                  </a:txBody>
                  <a:tcPr marL="91440" marR="91440" marT="45720" marB="45720" anchor="ctr">
                    <a:lnR w="9525">
                      <a:solidFill>
                        <a:srgbClr val="CAD4D4"/>
                      </a:solidFill>
                      <a:prstDash val="solid"/>
                    </a:lnR>
                    <a:lnB w="9525">
                      <a:solidFill>
                        <a:srgbClr val="CAD4D4"/>
                      </a:solidFill>
                      <a:prstDash val="solid"/>
                    </a:lnB>
                    <a:solidFill>
                      <a:srgbClr val="F6F4EE"/>
                    </a:solidFill>
                  </a:tcPr>
                </a:tc>
                <a:tc>
                  <a:txBody>
                    <a:bodyPr lIns="133350" tIns="95250" rIns="133350" bIns="95250">
                      <a:noAutofit/>
                    </a:bodyPr>
                    <a:lstStyle/>
                    <a:p>
                      <a:r>
                        <a:rPr sz="2025" b="0">
                          <a:solidFill>
                            <a:srgbClr val="18344A"/>
                          </a:solidFill>
                          <a:latin typeface="Arial"/>
                          <a:ea typeface="Arial"/>
                          <a:cs typeface="Arial"/>
                        </a:rPr>
                        <a:t>Krieg vermeiden trotz</a:t>
                      </a:r>
                    </a:p>
                    <a:p>
                      <a:r>
                        <a:rPr sz="2025" b="0">
                          <a:solidFill>
                            <a:srgbClr val="18344A"/>
                          </a:solidFill>
                          <a:latin typeface="Arial"/>
                          <a:ea typeface="Arial"/>
                          <a:cs typeface="Arial"/>
                        </a:rPr>
                        <a:t>fortbestehender Gegnerschaft</a:t>
                      </a:r>
                    </a:p>
                  </a:txBody>
                  <a:tcPr marL="91440" marR="91440" marT="45720" marB="45720" anchor="ctr">
                    <a:lnR w="9525">
                      <a:solidFill>
                        <a:srgbClr val="CAD4D4"/>
                      </a:solidFill>
                      <a:prstDash val="solid"/>
                    </a:lnR>
                    <a:lnB w="9525">
                      <a:solidFill>
                        <a:srgbClr val="CAD4D4"/>
                      </a:solidFill>
                      <a:prstDash val="solid"/>
                    </a:lnB>
                    <a:solidFill>
                      <a:srgbClr val="F6F4EE"/>
                    </a:solidFill>
                  </a:tcPr>
                </a:tc>
              </a:tr>
              <a:tr h="1143000">
                <a:tc>
                  <a:txBody>
                    <a:bodyPr lIns="133350" tIns="95250" rIns="133350" bIns="95250">
                      <a:noAutofit/>
                    </a:bodyPr>
                    <a:lstStyle/>
                    <a:p>
                      <a:r>
                        <a:rPr sz="2025" b="1">
                          <a:solidFill>
                            <a:srgbClr val="18344A"/>
                          </a:solidFill>
                          <a:latin typeface="Arial"/>
                          <a:ea typeface="Arial"/>
                          <a:cs typeface="Arial"/>
                        </a:rPr>
                        <a:t>Schwerpunkt</a:t>
                      </a:r>
                    </a:p>
                  </a:txBody>
                  <a:tcPr marL="91440" marR="91440" marT="45720" marB="45720" anchor="ctr">
                    <a:lnL w="9525">
                      <a:solidFill>
                        <a:srgbClr val="CAD4D4"/>
                      </a:solidFill>
                      <a:prstDash val="solid"/>
                    </a:lnL>
                    <a:lnR w="9525">
                      <a:solidFill>
                        <a:srgbClr val="CAD4D4"/>
                      </a:solidFill>
                      <a:prstDash val="solid"/>
                    </a:lnR>
                    <a:lnB w="9525">
                      <a:solidFill>
                        <a:srgbClr val="CAD4D4"/>
                      </a:solidFill>
                      <a:prstDash val="solid"/>
                    </a:lnB>
                    <a:solidFill>
                      <a:srgbClr val="F6F4EE"/>
                    </a:solidFill>
                  </a:tcPr>
                </a:tc>
                <a:tc>
                  <a:txBody>
                    <a:bodyPr lIns="133350" tIns="95250" rIns="133350" bIns="95250">
                      <a:noAutofit/>
                    </a:bodyPr>
                    <a:lstStyle/>
                    <a:p>
                      <a:r>
                        <a:rPr sz="2025" b="0">
                          <a:solidFill>
                            <a:srgbClr val="18344A"/>
                          </a:solidFill>
                          <a:latin typeface="Arial"/>
                          <a:ea typeface="Arial"/>
                          <a:cs typeface="Arial"/>
                        </a:rPr>
                        <a:t>Friedlicher Wettbewerb,</a:t>
                      </a:r>
                    </a:p>
                    <a:p>
                      <a:r>
                        <a:rPr sz="2025" b="0">
                          <a:solidFill>
                            <a:srgbClr val="18344A"/>
                          </a:solidFill>
                          <a:latin typeface="Arial"/>
                          <a:ea typeface="Arial"/>
                          <a:cs typeface="Arial"/>
                        </a:rPr>
                        <a:t>erwarteter Sieg des</a:t>
                      </a:r>
                    </a:p>
                    <a:p>
                      <a:r>
                        <a:rPr sz="2025" b="0">
                          <a:solidFill>
                            <a:srgbClr val="18344A"/>
                          </a:solidFill>
                          <a:latin typeface="Arial"/>
                          <a:ea typeface="Arial"/>
                          <a:cs typeface="Arial"/>
                        </a:rPr>
                        <a:t>Kommunismus</a:t>
                      </a:r>
                    </a:p>
                  </a:txBody>
                  <a:tcPr marL="91440" marR="91440" marT="45720" marB="45720" anchor="ctr">
                    <a:lnR w="9525">
                      <a:solidFill>
                        <a:srgbClr val="CAD4D4"/>
                      </a:solidFill>
                      <a:prstDash val="solid"/>
                    </a:lnR>
                    <a:lnB w="9525">
                      <a:solidFill>
                        <a:srgbClr val="CAD4D4"/>
                      </a:solidFill>
                      <a:prstDash val="solid"/>
                    </a:lnB>
                    <a:solidFill>
                      <a:srgbClr val="F6F4EE"/>
                    </a:solidFill>
                  </a:tcPr>
                </a:tc>
                <a:tc>
                  <a:txBody>
                    <a:bodyPr lIns="133350" tIns="95250" rIns="133350" bIns="95250">
                      <a:noAutofit/>
                    </a:bodyPr>
                    <a:lstStyle/>
                    <a:p>
                      <a:r>
                        <a:rPr sz="2025" b="0">
                          <a:solidFill>
                            <a:srgbClr val="18344A"/>
                          </a:solidFill>
                          <a:latin typeface="Arial"/>
                          <a:ea typeface="Arial"/>
                          <a:cs typeface="Arial"/>
                        </a:rPr>
                        <a:t>Gemeinsame Interessen</a:t>
                      </a:r>
                    </a:p>
                    <a:p>
                      <a:r>
                        <a:rPr sz="2025" b="0">
                          <a:solidFill>
                            <a:srgbClr val="18344A"/>
                          </a:solidFill>
                          <a:latin typeface="Arial"/>
                          <a:ea typeface="Arial"/>
                          <a:cs typeface="Arial"/>
                        </a:rPr>
                        <a:t>und praktische Schritte</a:t>
                      </a:r>
                    </a:p>
                  </a:txBody>
                  <a:tcPr marL="91440" marR="91440" marT="45720" marB="45720" anchor="ctr">
                    <a:lnR w="9525">
                      <a:solidFill>
                        <a:srgbClr val="CAD4D4"/>
                      </a:solidFill>
                      <a:prstDash val="solid"/>
                    </a:lnR>
                    <a:lnB w="9525">
                      <a:solidFill>
                        <a:srgbClr val="CAD4D4"/>
                      </a:solidFill>
                      <a:prstDash val="solid"/>
                    </a:lnB>
                    <a:solidFill>
                      <a:srgbClr val="F6F4EE"/>
                    </a:solidFill>
                  </a:tcPr>
                </a:tc>
              </a:tr>
              <a:tr h="1000125">
                <a:tc>
                  <a:txBody>
                    <a:bodyPr lIns="133350" tIns="95250" rIns="133350" bIns="95250">
                      <a:noAutofit/>
                    </a:bodyPr>
                    <a:lstStyle/>
                    <a:p>
                      <a:r>
                        <a:rPr sz="2025" b="1">
                          <a:solidFill>
                            <a:srgbClr val="18344A"/>
                          </a:solidFill>
                          <a:latin typeface="Arial"/>
                          <a:ea typeface="Arial"/>
                          <a:cs typeface="Arial"/>
                        </a:rPr>
                        <a:t>Offen</a:t>
                      </a:r>
                    </a:p>
                  </a:txBody>
                  <a:tcPr marL="91440" marR="91440" marT="45720" marB="45720" anchor="ctr">
                    <a:lnL w="9525">
                      <a:solidFill>
                        <a:srgbClr val="CAD4D4"/>
                      </a:solidFill>
                      <a:prstDash val="solid"/>
                    </a:lnL>
                    <a:lnR w="9525">
                      <a:solidFill>
                        <a:srgbClr val="CAD4D4"/>
                      </a:solidFill>
                      <a:prstDash val="solid"/>
                    </a:lnR>
                    <a:lnB w="9525">
                      <a:solidFill>
                        <a:srgbClr val="CAD4D4"/>
                      </a:solidFill>
                      <a:prstDash val="solid"/>
                    </a:lnB>
                    <a:solidFill>
                      <a:srgbClr val="F6F4EE"/>
                    </a:solidFill>
                  </a:tcPr>
                </a:tc>
                <a:tc>
                  <a:txBody>
                    <a:bodyPr lIns="133350" tIns="95250" rIns="133350" bIns="95250">
                      <a:noAutofit/>
                    </a:bodyPr>
                    <a:lstStyle/>
                    <a:p>
                      <a:r>
                        <a:rPr sz="2025" b="0">
                          <a:solidFill>
                            <a:srgbClr val="18344A"/>
                          </a:solidFill>
                          <a:latin typeface="Arial"/>
                          <a:ea typeface="Arial"/>
                          <a:cs typeface="Arial"/>
                        </a:rPr>
                        <a:t>Wie entspricht tatsächliche</a:t>
                      </a:r>
                    </a:p>
                    <a:p>
                      <a:r>
                        <a:rPr sz="2025" b="0">
                          <a:solidFill>
                            <a:srgbClr val="18344A"/>
                          </a:solidFill>
                          <a:latin typeface="Arial"/>
                          <a:ea typeface="Arial"/>
                          <a:cs typeface="Arial"/>
                        </a:rPr>
                        <a:t>Politik diesem Ansatz?</a:t>
                      </a:r>
                    </a:p>
                  </a:txBody>
                  <a:tcPr marL="91440" marR="91440" marT="45720" marB="45720" anchor="ctr">
                    <a:lnR w="9525">
                      <a:solidFill>
                        <a:srgbClr val="CAD4D4"/>
                      </a:solidFill>
                      <a:prstDash val="solid"/>
                    </a:lnR>
                    <a:lnB w="9525">
                      <a:solidFill>
                        <a:srgbClr val="CAD4D4"/>
                      </a:solidFill>
                      <a:prstDash val="solid"/>
                    </a:lnB>
                    <a:solidFill>
                      <a:srgbClr val="F6F4EE"/>
                    </a:solidFill>
                  </a:tcPr>
                </a:tc>
                <a:tc>
                  <a:txBody>
                    <a:bodyPr lIns="133350" tIns="95250" rIns="133350" bIns="95250">
                      <a:noAutofit/>
                    </a:bodyPr>
                    <a:lstStyle/>
                    <a:p>
                      <a:r>
                        <a:rPr sz="2025" b="0">
                          <a:solidFill>
                            <a:srgbClr val="18344A"/>
                          </a:solidFill>
                          <a:latin typeface="Arial"/>
                          <a:ea typeface="Arial"/>
                          <a:cs typeface="Arial"/>
                        </a:rPr>
                        <a:t>Wie entspricht tatsächliche</a:t>
                      </a:r>
                    </a:p>
                    <a:p>
                      <a:r>
                        <a:rPr sz="2025" b="0">
                          <a:solidFill>
                            <a:srgbClr val="18344A"/>
                          </a:solidFill>
                          <a:latin typeface="Arial"/>
                          <a:ea typeface="Arial"/>
                          <a:cs typeface="Arial"/>
                        </a:rPr>
                        <a:t>Politik diesem Ansatz?</a:t>
                      </a:r>
                    </a:p>
                  </a:txBody>
                  <a:tcPr marL="91440" marR="91440" marT="45720" marB="45720" anchor="ctr">
                    <a:lnR w="9525">
                      <a:solidFill>
                        <a:srgbClr val="CAD4D4"/>
                      </a:solidFill>
                      <a:prstDash val="solid"/>
                    </a:lnR>
                    <a:lnB w="9525">
                      <a:solidFill>
                        <a:srgbClr val="CAD4D4"/>
                      </a:solidFill>
                      <a:prstDash val="solid"/>
                    </a:lnB>
                    <a:solidFill>
                      <a:srgbClr val="F6F4EE"/>
                    </a:solidFill>
                  </a:tcPr>
                </a:tc>
              </a:tr>
            </a:tbl>
          </a:graphicData>
        </a:graphic>
      </p:graphicFrame>
      <p:sp>
        <p:nvSpPr>
          <p:cNvPr id="4" name="text">
            <a:extLst xmlns:a="http://schemas.openxmlformats.org/drawingml/2006/main">
              <a:ext uri="{FF2B5EF4-FFF2-40B4-BE49-F238E27FC236}">
                <a16:creationId xmlns:a16="http://schemas.microsoft.com/office/drawing/2014/main" id="{0BAFD382-171D-423B-9097-86D0320709B0}"/>
              </a:ext>
            </a:extLst>
          </p:cNvPr>
          <p:cNvSpPr>
            <a:spLocks xmlns:a="http://schemas.openxmlformats.org/drawingml/2006/main" noGrp="1"/>
          </p:cNvSpPr>
          <p:nvPr/>
        </p:nvSpPr>
        <p:spPr>
          <a:xfrm xmlns:a="http://schemas.openxmlformats.org/drawingml/2006/main">
            <a:off x="742950" y="5829300"/>
            <a:ext cx="1071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8344A"/>
                </a:solidFill>
                <a:latin typeface="Arial"/>
                <a:ea typeface="Arial"/>
                <a:cs typeface="Arial"/>
              </a:defRPr>
            </a:defPPr>
            <a:lvl1pPr algn="l">
              <a:defRPr sz="2175" b="1">
                <a:solidFill>
                  <a:srgbClr val="18344A"/>
                </a:solidFill>
                <a:latin typeface="Arial"/>
                <a:ea typeface="Arial"/>
                <a:cs typeface="Arial"/>
              </a:defRPr>
            </a:lvl1pPr>
            <a:lvl2pPr algn="l">
              <a:defRPr sz="2175" b="1">
                <a:solidFill>
                  <a:srgbClr val="18344A"/>
                </a:solidFill>
                <a:latin typeface="Arial"/>
                <a:ea typeface="Arial"/>
                <a:cs typeface="Arial"/>
              </a:defRPr>
            </a:lvl2pPr>
            <a:lvl3pPr algn="l">
              <a:defRPr sz="2175" b="1">
                <a:solidFill>
                  <a:srgbClr val="18344A"/>
                </a:solidFill>
                <a:latin typeface="Arial"/>
                <a:ea typeface="Arial"/>
                <a:cs typeface="Arial"/>
              </a:defRPr>
            </a:lvl3pPr>
            <a:lvl4pPr algn="l">
              <a:defRPr sz="2175" b="1">
                <a:solidFill>
                  <a:srgbClr val="18344A"/>
                </a:solidFill>
                <a:latin typeface="Arial"/>
                <a:ea typeface="Arial"/>
                <a:cs typeface="Arial"/>
              </a:defRPr>
            </a:lvl4pPr>
            <a:lvl5pPr algn="l">
              <a:defRPr sz="2175" b="1">
                <a:solidFill>
                  <a:srgbClr val="18344A"/>
                </a:solidFill>
                <a:latin typeface="Arial"/>
                <a:ea typeface="Arial"/>
                <a:cs typeface="Arial"/>
              </a:defRPr>
            </a:lvl5pPr>
            <a:lvl6pPr algn="l">
              <a:defRPr sz="2175" b="1">
                <a:solidFill>
                  <a:srgbClr val="18344A"/>
                </a:solidFill>
                <a:latin typeface="Arial"/>
                <a:ea typeface="Arial"/>
                <a:cs typeface="Arial"/>
              </a:defRPr>
            </a:lvl6pPr>
            <a:lvl7pPr algn="l">
              <a:defRPr sz="2175" b="1">
                <a:solidFill>
                  <a:srgbClr val="18344A"/>
                </a:solidFill>
                <a:latin typeface="Arial"/>
                <a:ea typeface="Arial"/>
                <a:cs typeface="Arial"/>
              </a:defRPr>
            </a:lvl7pPr>
            <a:lvl8pPr algn="l">
              <a:defRPr sz="2175" b="1">
                <a:solidFill>
                  <a:srgbClr val="18344A"/>
                </a:solidFill>
                <a:latin typeface="Arial"/>
                <a:ea typeface="Arial"/>
                <a:cs typeface="Arial"/>
              </a:defRPr>
            </a:lvl8pPr>
            <a:lvl9pPr algn="l">
              <a:defRPr sz="2175" b="1">
                <a:solidFill>
                  <a:srgbClr val="18344A"/>
                </a:solidFill>
                <a:latin typeface="Arial"/>
                <a:ea typeface="Arial"/>
                <a:cs typeface="Arial"/>
              </a:defRPr>
            </a:lvl9pPr>
          </a:lstStyle>
          <a:p xmlns:a="http://schemas.openxmlformats.org/drawingml/2006/main">
            <a:pPr algn="l">
              <a:defRPr sz="2175" b="1">
                <a:solidFill>
                  <a:srgbClr val="18344A"/>
                </a:solidFill>
                <a:latin typeface="Arial"/>
                <a:ea typeface="Arial"/>
                <a:cs typeface="Arial"/>
              </a:defRPr>
            </a:pPr>
            <a:r>
              <a:rPr sz="2175" b="1">
                <a:solidFill>
                  <a:srgbClr val="18344A"/>
                </a:solidFill>
                <a:latin typeface="Arial"/>
                <a:ea typeface="Arial"/>
                <a:cs typeface="Arial"/>
              </a:rPr>
              <a:t>Die Quellen belegen politische Ansätze. Wirkungen bleiben zu prüfen.</a:t>
            </a:r>
          </a:p>
        </p:txBody>
      </p:sp>
    </p:spTree>
    <p:extLst>
      <p:ext uri="{BB962C8B-B14F-4D97-AF65-F5344CB8AC3E}">
        <p14:creationId xmlns:p14="http://schemas.microsoft.com/office/powerpoint/2010/main" val="817996491"/>
      </p:ext>
    </p:extLst>
  </p:cSld>
</p:sld>
</file>

<file path=ppt/slides/slide13.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0D1B6F07-0012-430C-989C-B831D0B98547}"/>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Sicherung: Neue Ostpolitik konkretisiert Kontakt</a:t>
            </a:r>
          </a:p>
        </p:txBody>
      </p:sp>
      <p:sp>
        <p:nvSpPr>
          <p:cNvPr id="2" name="footer">
            <a:extLst xmlns:a="http://schemas.openxmlformats.org/drawingml/2006/main">
              <a:ext uri="{FF2B5EF4-FFF2-40B4-BE49-F238E27FC236}">
                <a16:creationId xmlns:a16="http://schemas.microsoft.com/office/drawing/2014/main" id="{9F5E5430-BEAF-42F8-BF97-2A0BD23A57A6}"/>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Eigene Zusammenfassung aus Q3/Q4 · Minute 76–78</a:t>
            </a:r>
          </a:p>
        </p:txBody>
      </p:sp>
      <p:sp>
        <p:nvSpPr>
          <p:cNvPr id="3" name="text">
            <a:extLst xmlns:a="http://schemas.openxmlformats.org/drawingml/2006/main">
              <a:ext uri="{FF2B5EF4-FFF2-40B4-BE49-F238E27FC236}">
                <a16:creationId xmlns:a16="http://schemas.microsoft.com/office/drawing/2014/main" id="{B268C1DB-6B53-49C6-83EB-69E57D22F3F3}"/>
              </a:ext>
            </a:extLst>
          </p:cNvPr>
          <p:cNvSpPr>
            <a:spLocks xmlns:a="http://schemas.openxmlformats.org/drawingml/2006/main" noGrp="1"/>
          </p:cNvSpPr>
          <p:nvPr/>
        </p:nvSpPr>
        <p:spPr>
          <a:xfrm xmlns:a="http://schemas.openxmlformats.org/drawingml/2006/main">
            <a:off x="742950" y="1724025"/>
            <a:ext cx="10715625"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18344A"/>
                </a:solidFill>
                <a:latin typeface="Arial"/>
                <a:ea typeface="Arial"/>
                <a:cs typeface="Arial"/>
              </a:defRPr>
            </a:defPPr>
            <a:lvl1pPr algn="l">
              <a:defRPr sz="2400" b="1">
                <a:solidFill>
                  <a:srgbClr val="18344A"/>
                </a:solidFill>
                <a:latin typeface="Arial"/>
                <a:ea typeface="Arial"/>
                <a:cs typeface="Arial"/>
              </a:defRPr>
            </a:lvl1pPr>
            <a:lvl2pPr algn="l">
              <a:defRPr sz="2400" b="1">
                <a:solidFill>
                  <a:srgbClr val="18344A"/>
                </a:solidFill>
                <a:latin typeface="Arial"/>
                <a:ea typeface="Arial"/>
                <a:cs typeface="Arial"/>
              </a:defRPr>
            </a:lvl2pPr>
            <a:lvl3pPr algn="l">
              <a:defRPr sz="2400" b="1">
                <a:solidFill>
                  <a:srgbClr val="18344A"/>
                </a:solidFill>
                <a:latin typeface="Arial"/>
                <a:ea typeface="Arial"/>
                <a:cs typeface="Arial"/>
              </a:defRPr>
            </a:lvl3pPr>
            <a:lvl4pPr algn="l">
              <a:defRPr sz="2400" b="1">
                <a:solidFill>
                  <a:srgbClr val="18344A"/>
                </a:solidFill>
                <a:latin typeface="Arial"/>
                <a:ea typeface="Arial"/>
                <a:cs typeface="Arial"/>
              </a:defRPr>
            </a:lvl4pPr>
            <a:lvl5pPr algn="l">
              <a:defRPr sz="2400" b="1">
                <a:solidFill>
                  <a:srgbClr val="18344A"/>
                </a:solidFill>
                <a:latin typeface="Arial"/>
                <a:ea typeface="Arial"/>
                <a:cs typeface="Arial"/>
              </a:defRPr>
            </a:lvl5pPr>
            <a:lvl6pPr algn="l">
              <a:defRPr sz="2400" b="1">
                <a:solidFill>
                  <a:srgbClr val="18344A"/>
                </a:solidFill>
                <a:latin typeface="Arial"/>
                <a:ea typeface="Arial"/>
                <a:cs typeface="Arial"/>
              </a:defRPr>
            </a:lvl6pPr>
            <a:lvl7pPr algn="l">
              <a:defRPr sz="2400" b="1">
                <a:solidFill>
                  <a:srgbClr val="18344A"/>
                </a:solidFill>
                <a:latin typeface="Arial"/>
                <a:ea typeface="Arial"/>
                <a:cs typeface="Arial"/>
              </a:defRPr>
            </a:lvl7pPr>
            <a:lvl8pPr algn="l">
              <a:defRPr sz="2400" b="1">
                <a:solidFill>
                  <a:srgbClr val="18344A"/>
                </a:solidFill>
                <a:latin typeface="Arial"/>
                <a:ea typeface="Arial"/>
                <a:cs typeface="Arial"/>
              </a:defRPr>
            </a:lvl8pPr>
            <a:lvl9pPr algn="l">
              <a:defRPr sz="2400" b="1">
                <a:solidFill>
                  <a:srgbClr val="18344A"/>
                </a:solidFill>
                <a:latin typeface="Arial"/>
                <a:ea typeface="Arial"/>
                <a:cs typeface="Arial"/>
              </a:defRPr>
            </a:lvl9pPr>
          </a:lstStyle>
          <a:p xmlns:a="http://schemas.openxmlformats.org/drawingml/2006/main">
            <a:pPr algn="l">
              <a:defRPr sz="2400" b="1">
                <a:solidFill>
                  <a:srgbClr val="18344A"/>
                </a:solidFill>
                <a:latin typeface="Arial"/>
                <a:ea typeface="Arial"/>
                <a:cs typeface="Arial"/>
              </a:defRPr>
            </a:pPr>
            <a:r>
              <a:rPr sz="2400" b="1">
                <a:solidFill>
                  <a:srgbClr val="18344A"/>
                </a:solidFill>
                <a:latin typeface="Arial"/>
                <a:ea typeface="Arial"/>
                <a:cs typeface="Arial"/>
              </a:rPr>
              <a:t>Bahr: Kontakt mit bestehenden Machthabern</a:t>
            </a:r>
          </a:p>
          <a:p xmlns:a="http://schemas.openxmlformats.org/drawingml/2006/main">
            <a:pPr algn="l">
              <a:defRPr sz="2400" b="1">
                <a:solidFill>
                  <a:srgbClr val="18344A"/>
                </a:solidFill>
                <a:latin typeface="Arial"/>
                <a:ea typeface="Arial"/>
                <a:cs typeface="Arial"/>
              </a:defRPr>
            </a:pPr>
            <a:r>
              <a:rPr sz="2400" b="1">
                <a:solidFill>
                  <a:srgbClr val="18344A"/>
                </a:solidFill>
                <a:latin typeface="Arial"/>
                <a:ea typeface="Arial"/>
                <a:cs typeface="Arial"/>
              </a:rPr>
              <a:t>soll schrittweise Veränderung ermöglichen.  Q3b</a:t>
            </a:r>
          </a:p>
        </p:txBody>
      </p:sp>
      <p:sp>
        <p:nvSpPr>
          <p:cNvPr id="4" name="text">
            <a:extLst xmlns:a="http://schemas.openxmlformats.org/drawingml/2006/main">
              <a:ext uri="{FF2B5EF4-FFF2-40B4-BE49-F238E27FC236}">
                <a16:creationId xmlns:a16="http://schemas.microsoft.com/office/drawing/2014/main" id="{C41C4C94-39BF-4415-B343-E5E84D7D99B3}"/>
              </a:ext>
            </a:extLst>
          </p:cNvPr>
          <p:cNvSpPr>
            <a:spLocks xmlns:a="http://schemas.openxmlformats.org/drawingml/2006/main" noGrp="1"/>
          </p:cNvSpPr>
          <p:nvPr/>
        </p:nvSpPr>
        <p:spPr>
          <a:xfrm xmlns:a="http://schemas.openxmlformats.org/drawingml/2006/main">
            <a:off x="742950" y="3276600"/>
            <a:ext cx="107156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Grundlagenvertrag 1972: normale Beziehungen,</a:t>
            </a:r>
          </a:p>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Gewaltverzicht und praktische Zusammenarbeit.  Q4a–c</a:t>
            </a:r>
          </a:p>
        </p:txBody>
      </p:sp>
      <p:sp>
        <p:nvSpPr>
          <p:cNvPr id="5" name="text">
            <a:extLst xmlns:a="http://schemas.openxmlformats.org/drawingml/2006/main">
              <a:ext uri="{FF2B5EF4-FFF2-40B4-BE49-F238E27FC236}">
                <a16:creationId xmlns:a16="http://schemas.microsoft.com/office/drawing/2014/main" id="{36956745-3F9B-4EE3-85E0-11773F425237}"/>
              </a:ext>
            </a:extLst>
          </p:cNvPr>
          <p:cNvSpPr>
            <a:spLocks xmlns:a="http://schemas.openxmlformats.org/drawingml/2006/main" noGrp="1"/>
          </p:cNvSpPr>
          <p:nvPr/>
        </p:nvSpPr>
        <p:spPr>
          <a:xfrm xmlns:a="http://schemas.openxmlformats.org/drawingml/2006/main">
            <a:off x="742950" y="4943475"/>
            <a:ext cx="1071562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18344A"/>
                </a:solidFill>
                <a:latin typeface="Arial"/>
                <a:ea typeface="Arial"/>
                <a:cs typeface="Arial"/>
              </a:defRPr>
            </a:defPPr>
            <a:lvl1pPr algn="l">
              <a:defRPr sz="2400" b="1">
                <a:solidFill>
                  <a:srgbClr val="18344A"/>
                </a:solidFill>
                <a:latin typeface="Arial"/>
                <a:ea typeface="Arial"/>
                <a:cs typeface="Arial"/>
              </a:defRPr>
            </a:lvl1pPr>
            <a:lvl2pPr algn="l">
              <a:defRPr sz="2400" b="1">
                <a:solidFill>
                  <a:srgbClr val="18344A"/>
                </a:solidFill>
                <a:latin typeface="Arial"/>
                <a:ea typeface="Arial"/>
                <a:cs typeface="Arial"/>
              </a:defRPr>
            </a:lvl2pPr>
            <a:lvl3pPr algn="l">
              <a:defRPr sz="2400" b="1">
                <a:solidFill>
                  <a:srgbClr val="18344A"/>
                </a:solidFill>
                <a:latin typeface="Arial"/>
                <a:ea typeface="Arial"/>
                <a:cs typeface="Arial"/>
              </a:defRPr>
            </a:lvl3pPr>
            <a:lvl4pPr algn="l">
              <a:defRPr sz="2400" b="1">
                <a:solidFill>
                  <a:srgbClr val="18344A"/>
                </a:solidFill>
                <a:latin typeface="Arial"/>
                <a:ea typeface="Arial"/>
                <a:cs typeface="Arial"/>
              </a:defRPr>
            </a:lvl4pPr>
            <a:lvl5pPr algn="l">
              <a:defRPr sz="2400" b="1">
                <a:solidFill>
                  <a:srgbClr val="18344A"/>
                </a:solidFill>
                <a:latin typeface="Arial"/>
                <a:ea typeface="Arial"/>
                <a:cs typeface="Arial"/>
              </a:defRPr>
            </a:lvl5pPr>
            <a:lvl6pPr algn="l">
              <a:defRPr sz="2400" b="1">
                <a:solidFill>
                  <a:srgbClr val="18344A"/>
                </a:solidFill>
                <a:latin typeface="Arial"/>
                <a:ea typeface="Arial"/>
                <a:cs typeface="Arial"/>
              </a:defRPr>
            </a:lvl6pPr>
            <a:lvl7pPr algn="l">
              <a:defRPr sz="2400" b="1">
                <a:solidFill>
                  <a:srgbClr val="18344A"/>
                </a:solidFill>
                <a:latin typeface="Arial"/>
                <a:ea typeface="Arial"/>
                <a:cs typeface="Arial"/>
              </a:defRPr>
            </a:lvl7pPr>
            <a:lvl8pPr algn="l">
              <a:defRPr sz="2400" b="1">
                <a:solidFill>
                  <a:srgbClr val="18344A"/>
                </a:solidFill>
                <a:latin typeface="Arial"/>
                <a:ea typeface="Arial"/>
                <a:cs typeface="Arial"/>
              </a:defRPr>
            </a:lvl8pPr>
            <a:lvl9pPr algn="l">
              <a:defRPr sz="2400" b="1">
                <a:solidFill>
                  <a:srgbClr val="18344A"/>
                </a:solidFill>
                <a:latin typeface="Arial"/>
                <a:ea typeface="Arial"/>
                <a:cs typeface="Arial"/>
              </a:defRPr>
            </a:lvl9pPr>
          </a:lstStyle>
          <a:p xmlns:a="http://schemas.openxmlformats.org/drawingml/2006/main">
            <a:pPr algn="l">
              <a:defRPr sz="2400" b="1">
                <a:solidFill>
                  <a:srgbClr val="18344A"/>
                </a:solidFill>
                <a:latin typeface="Arial"/>
                <a:ea typeface="Arial"/>
                <a:cs typeface="Arial"/>
              </a:defRPr>
            </a:pPr>
            <a:r>
              <a:rPr sz="2400" b="1">
                <a:solidFill>
                  <a:srgbClr val="18344A"/>
                </a:solidFill>
                <a:latin typeface="Arial"/>
                <a:ea typeface="Arial"/>
                <a:cs typeface="Arial"/>
              </a:rPr>
              <a:t>Die Vereinbarung eröffnet Möglichkeiten.</a:t>
            </a:r>
          </a:p>
          <a:p xmlns:a="http://schemas.openxmlformats.org/drawingml/2006/main">
            <a:pPr algn="l">
              <a:defRPr sz="2400" b="1">
                <a:solidFill>
                  <a:srgbClr val="18344A"/>
                </a:solidFill>
                <a:latin typeface="Arial"/>
                <a:ea typeface="Arial"/>
                <a:cs typeface="Arial"/>
              </a:defRPr>
            </a:pPr>
            <a:r>
              <a:rPr sz="2400" b="1">
                <a:solidFill>
                  <a:srgbClr val="18344A"/>
                </a:solidFill>
                <a:latin typeface="Arial"/>
                <a:ea typeface="Arial"/>
                <a:cs typeface="Arial"/>
              </a:rPr>
              <a:t>Ob sie den Alltag veränderte, verlangt weitere Befunde.</a:t>
            </a:r>
          </a:p>
        </p:txBody>
      </p:sp>
    </p:spTree>
    <p:extLst>
      <p:ext uri="{BB962C8B-B14F-4D97-AF65-F5344CB8AC3E}">
        <p14:creationId xmlns:p14="http://schemas.microsoft.com/office/powerpoint/2010/main" val="979453656"/>
      </p:ext>
    </p:extLst>
  </p:cSld>
</p:sld>
</file>

<file path=ppt/slides/slide14.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E21989FE-E694-4EEB-B60B-C88822AFFBF0}"/>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Sicherung: Reichweite des Helsinki-Kompromisses</a:t>
            </a:r>
          </a:p>
        </p:txBody>
      </p:sp>
      <p:sp>
        <p:nvSpPr>
          <p:cNvPr id="2" name="footer">
            <a:extLst xmlns:a="http://schemas.openxmlformats.org/drawingml/2006/main">
              <a:ext uri="{FF2B5EF4-FFF2-40B4-BE49-F238E27FC236}">
                <a16:creationId xmlns:a16="http://schemas.microsoft.com/office/drawing/2014/main" id="{2EBC08D8-9E72-4F5F-84D3-DF3B9903631D}"/>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Eigene Zusammenfassung aus Q5 · Minute 78–81</a:t>
            </a:r>
          </a:p>
        </p:txBody>
      </p:sp>
      <p:sp>
        <p:nvSpPr>
          <p:cNvPr id="3" name="text">
            <a:extLst xmlns:a="http://schemas.openxmlformats.org/drawingml/2006/main">
              <a:ext uri="{FF2B5EF4-FFF2-40B4-BE49-F238E27FC236}">
                <a16:creationId xmlns:a16="http://schemas.microsoft.com/office/drawing/2014/main" id="{382CD19B-C59B-4BEF-B186-B58DE0138CD0}"/>
              </a:ext>
            </a:extLst>
          </p:cNvPr>
          <p:cNvSpPr>
            <a:spLocks xmlns:a="http://schemas.openxmlformats.org/drawingml/2006/main" noGrp="1"/>
          </p:cNvSpPr>
          <p:nvPr/>
        </p:nvSpPr>
        <p:spPr>
          <a:xfrm xmlns:a="http://schemas.openxmlformats.org/drawingml/2006/main">
            <a:off x="742950" y="1704975"/>
            <a:ext cx="107156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75" b="1">
                <a:solidFill>
                  <a:srgbClr val="18344A"/>
                </a:solidFill>
                <a:latin typeface="Arial"/>
                <a:ea typeface="Arial"/>
                <a:cs typeface="Arial"/>
              </a:defRPr>
            </a:defPPr>
            <a:lvl1pPr algn="l">
              <a:defRPr sz="2475" b="1">
                <a:solidFill>
                  <a:srgbClr val="18344A"/>
                </a:solidFill>
                <a:latin typeface="Arial"/>
                <a:ea typeface="Arial"/>
                <a:cs typeface="Arial"/>
              </a:defRPr>
            </a:lvl1pPr>
            <a:lvl2pPr algn="l">
              <a:defRPr sz="2475" b="1">
                <a:solidFill>
                  <a:srgbClr val="18344A"/>
                </a:solidFill>
                <a:latin typeface="Arial"/>
                <a:ea typeface="Arial"/>
                <a:cs typeface="Arial"/>
              </a:defRPr>
            </a:lvl2pPr>
            <a:lvl3pPr algn="l">
              <a:defRPr sz="2475" b="1">
                <a:solidFill>
                  <a:srgbClr val="18344A"/>
                </a:solidFill>
                <a:latin typeface="Arial"/>
                <a:ea typeface="Arial"/>
                <a:cs typeface="Arial"/>
              </a:defRPr>
            </a:lvl3pPr>
            <a:lvl4pPr algn="l">
              <a:defRPr sz="2475" b="1">
                <a:solidFill>
                  <a:srgbClr val="18344A"/>
                </a:solidFill>
                <a:latin typeface="Arial"/>
                <a:ea typeface="Arial"/>
                <a:cs typeface="Arial"/>
              </a:defRPr>
            </a:lvl4pPr>
            <a:lvl5pPr algn="l">
              <a:defRPr sz="2475" b="1">
                <a:solidFill>
                  <a:srgbClr val="18344A"/>
                </a:solidFill>
                <a:latin typeface="Arial"/>
                <a:ea typeface="Arial"/>
                <a:cs typeface="Arial"/>
              </a:defRPr>
            </a:lvl5pPr>
            <a:lvl6pPr algn="l">
              <a:defRPr sz="2475" b="1">
                <a:solidFill>
                  <a:srgbClr val="18344A"/>
                </a:solidFill>
                <a:latin typeface="Arial"/>
                <a:ea typeface="Arial"/>
                <a:cs typeface="Arial"/>
              </a:defRPr>
            </a:lvl6pPr>
            <a:lvl7pPr algn="l">
              <a:defRPr sz="2475" b="1">
                <a:solidFill>
                  <a:srgbClr val="18344A"/>
                </a:solidFill>
                <a:latin typeface="Arial"/>
                <a:ea typeface="Arial"/>
                <a:cs typeface="Arial"/>
              </a:defRPr>
            </a:lvl7pPr>
            <a:lvl8pPr algn="l">
              <a:defRPr sz="2475" b="1">
                <a:solidFill>
                  <a:srgbClr val="18344A"/>
                </a:solidFill>
                <a:latin typeface="Arial"/>
                <a:ea typeface="Arial"/>
                <a:cs typeface="Arial"/>
              </a:defRPr>
            </a:lvl8pPr>
            <a:lvl9pPr algn="l">
              <a:defRPr sz="2475" b="1">
                <a:solidFill>
                  <a:srgbClr val="18344A"/>
                </a:solidFill>
                <a:latin typeface="Arial"/>
                <a:ea typeface="Arial"/>
                <a:cs typeface="Arial"/>
              </a:defRPr>
            </a:lvl9pPr>
          </a:lstStyle>
          <a:p xmlns:a="http://schemas.openxmlformats.org/drawingml/2006/main">
            <a:pPr algn="l">
              <a:defRPr sz="2475" b="1">
                <a:solidFill>
                  <a:srgbClr val="18344A"/>
                </a:solidFill>
                <a:latin typeface="Arial"/>
                <a:ea typeface="Arial"/>
                <a:cs typeface="Arial"/>
              </a:defRPr>
            </a:pPr>
            <a:r>
              <a:rPr sz="2475" b="1">
                <a:solidFill>
                  <a:srgbClr val="18344A"/>
                </a:solidFill>
                <a:latin typeface="Arial"/>
                <a:ea typeface="Arial"/>
                <a:cs typeface="Arial"/>
              </a:rPr>
              <a:t>Souveränität, Grenzen und Nichteinmischung</a:t>
            </a:r>
          </a:p>
          <a:p xmlns:a="http://schemas.openxmlformats.org/drawingml/2006/main">
            <a:pPr algn="l">
              <a:defRPr sz="2475" b="1">
                <a:solidFill>
                  <a:srgbClr val="18344A"/>
                </a:solidFill>
                <a:latin typeface="Arial"/>
                <a:ea typeface="Arial"/>
                <a:cs typeface="Arial"/>
              </a:defRPr>
            </a:pPr>
            <a:r>
              <a:rPr sz="2475" b="1">
                <a:solidFill>
                  <a:srgbClr val="18344A"/>
                </a:solidFill>
                <a:latin typeface="Arial"/>
                <a:ea typeface="Arial"/>
                <a:cs typeface="Arial"/>
              </a:rPr>
              <a:t>stehen neben Menschenrechtszusagen.  Q5a–d</a:t>
            </a:r>
          </a:p>
        </p:txBody>
      </p:sp>
      <p:sp>
        <p:nvSpPr>
          <p:cNvPr id="4" name="text">
            <a:extLst xmlns:a="http://schemas.openxmlformats.org/drawingml/2006/main">
              <a:ext uri="{FF2B5EF4-FFF2-40B4-BE49-F238E27FC236}">
                <a16:creationId xmlns:a16="http://schemas.microsoft.com/office/drawing/2014/main" id="{20DA053A-5074-48B2-B654-0BC42C6791CC}"/>
              </a:ext>
            </a:extLst>
          </p:cNvPr>
          <p:cNvSpPr>
            <a:spLocks xmlns:a="http://schemas.openxmlformats.org/drawingml/2006/main" noGrp="1"/>
          </p:cNvSpPr>
          <p:nvPr/>
        </p:nvSpPr>
        <p:spPr>
          <a:xfrm xmlns:a="http://schemas.openxmlformats.org/drawingml/2006/main">
            <a:off x="742950" y="3248025"/>
            <a:ext cx="1071562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Gegner vereinbaren gemeinsame Regeln.</a:t>
            </a:r>
          </a:p>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Ihre unterschiedlichen Systeme bleiben bestehen.</a:t>
            </a:r>
          </a:p>
        </p:txBody>
      </p:sp>
      <p:sp>
        <p:nvSpPr>
          <p:cNvPr id="5" name="text">
            <a:extLst xmlns:a="http://schemas.openxmlformats.org/drawingml/2006/main">
              <a:ext uri="{FF2B5EF4-FFF2-40B4-BE49-F238E27FC236}">
                <a16:creationId xmlns:a16="http://schemas.microsoft.com/office/drawing/2014/main" id="{427DD2CF-5FE4-46AD-9572-CBA6546D4765}"/>
              </a:ext>
            </a:extLst>
          </p:cNvPr>
          <p:cNvSpPr>
            <a:spLocks xmlns:a="http://schemas.openxmlformats.org/drawingml/2006/main" noGrp="1"/>
          </p:cNvSpPr>
          <p:nvPr/>
        </p:nvSpPr>
        <p:spPr>
          <a:xfrm xmlns:a="http://schemas.openxmlformats.org/drawingml/2006/main">
            <a:off x="742950" y="4933950"/>
            <a:ext cx="107156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18344A"/>
                </a:solidFill>
                <a:latin typeface="Arial"/>
                <a:ea typeface="Arial"/>
                <a:cs typeface="Arial"/>
              </a:defRPr>
            </a:defPPr>
            <a:lvl1pPr algn="l">
              <a:defRPr sz="2250" b="1">
                <a:solidFill>
                  <a:srgbClr val="18344A"/>
                </a:solidFill>
                <a:latin typeface="Arial"/>
                <a:ea typeface="Arial"/>
                <a:cs typeface="Arial"/>
              </a:defRPr>
            </a:lvl1pPr>
            <a:lvl2pPr algn="l">
              <a:defRPr sz="2250" b="1">
                <a:solidFill>
                  <a:srgbClr val="18344A"/>
                </a:solidFill>
                <a:latin typeface="Arial"/>
                <a:ea typeface="Arial"/>
                <a:cs typeface="Arial"/>
              </a:defRPr>
            </a:lvl2pPr>
            <a:lvl3pPr algn="l">
              <a:defRPr sz="2250" b="1">
                <a:solidFill>
                  <a:srgbClr val="18344A"/>
                </a:solidFill>
                <a:latin typeface="Arial"/>
                <a:ea typeface="Arial"/>
                <a:cs typeface="Arial"/>
              </a:defRPr>
            </a:lvl3pPr>
            <a:lvl4pPr algn="l">
              <a:defRPr sz="2250" b="1">
                <a:solidFill>
                  <a:srgbClr val="18344A"/>
                </a:solidFill>
                <a:latin typeface="Arial"/>
                <a:ea typeface="Arial"/>
                <a:cs typeface="Arial"/>
              </a:defRPr>
            </a:lvl4pPr>
            <a:lvl5pPr algn="l">
              <a:defRPr sz="2250" b="1">
                <a:solidFill>
                  <a:srgbClr val="18344A"/>
                </a:solidFill>
                <a:latin typeface="Arial"/>
                <a:ea typeface="Arial"/>
                <a:cs typeface="Arial"/>
              </a:defRPr>
            </a:lvl5pPr>
            <a:lvl6pPr algn="l">
              <a:defRPr sz="2250" b="1">
                <a:solidFill>
                  <a:srgbClr val="18344A"/>
                </a:solidFill>
                <a:latin typeface="Arial"/>
                <a:ea typeface="Arial"/>
                <a:cs typeface="Arial"/>
              </a:defRPr>
            </a:lvl6pPr>
            <a:lvl7pPr algn="l">
              <a:defRPr sz="2250" b="1">
                <a:solidFill>
                  <a:srgbClr val="18344A"/>
                </a:solidFill>
                <a:latin typeface="Arial"/>
                <a:ea typeface="Arial"/>
                <a:cs typeface="Arial"/>
              </a:defRPr>
            </a:lvl7pPr>
            <a:lvl8pPr algn="l">
              <a:defRPr sz="2250" b="1">
                <a:solidFill>
                  <a:srgbClr val="18344A"/>
                </a:solidFill>
                <a:latin typeface="Arial"/>
                <a:ea typeface="Arial"/>
                <a:cs typeface="Arial"/>
              </a:defRPr>
            </a:lvl8pPr>
            <a:lvl9pPr algn="l">
              <a:defRPr sz="2250" b="1">
                <a:solidFill>
                  <a:srgbClr val="18344A"/>
                </a:solidFill>
                <a:latin typeface="Arial"/>
                <a:ea typeface="Arial"/>
                <a:cs typeface="Arial"/>
              </a:defRPr>
            </a:lvl9pPr>
          </a:lstStyle>
          <a:p xmlns:a="http://schemas.openxmlformats.org/drawingml/2006/main">
            <a:pPr algn="l">
              <a:defRPr sz="2250" b="1">
                <a:solidFill>
                  <a:srgbClr val="18344A"/>
                </a:solidFill>
                <a:latin typeface="Arial"/>
                <a:ea typeface="Arial"/>
                <a:cs typeface="Arial"/>
              </a:defRPr>
            </a:pPr>
            <a:r>
              <a:rPr sz="2250" b="1">
                <a:solidFill>
                  <a:srgbClr val="18344A"/>
                </a:solidFill>
                <a:latin typeface="Arial"/>
                <a:ea typeface="Arial"/>
                <a:cs typeface="Arial"/>
              </a:rPr>
              <a:t>Kriegsrisiko, Zusammenarbeit und Handlungsspielräume:</a:t>
            </a:r>
          </a:p>
          <a:p xmlns:a="http://schemas.openxmlformats.org/drawingml/2006/main">
            <a:pPr algn="l">
              <a:defRPr sz="2250" b="1">
                <a:solidFill>
                  <a:srgbClr val="18344A"/>
                </a:solidFill>
                <a:latin typeface="Arial"/>
                <a:ea typeface="Arial"/>
                <a:cs typeface="Arial"/>
              </a:defRPr>
            </a:pPr>
            <a:r>
              <a:rPr sz="2250" b="1">
                <a:solidFill>
                  <a:srgbClr val="18344A"/>
                </a:solidFill>
                <a:latin typeface="Arial"/>
                <a:ea typeface="Arial"/>
                <a:cs typeface="Arial"/>
              </a:rPr>
              <a:t>Die Wirkung der Zusagen muss gesondert geprüft werden.</a:t>
            </a:r>
          </a:p>
        </p:txBody>
      </p:sp>
    </p:spTree>
    <p:extLst>
      <p:ext uri="{BB962C8B-B14F-4D97-AF65-F5344CB8AC3E}">
        <p14:creationId xmlns:p14="http://schemas.microsoft.com/office/powerpoint/2010/main" val="191303427"/>
      </p:ext>
    </p:extLst>
  </p:cSld>
</p:sld>
</file>

<file path=ppt/slides/slide15.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984E50C0-FDA9-4EF2-99B9-7B4C2A748383}"/>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Eigene Antwort prüfen und überarbeiten</a:t>
            </a:r>
          </a:p>
        </p:txBody>
      </p:sp>
      <p:sp>
        <p:nvSpPr>
          <p:cNvPr id="2" name="footer">
            <a:extLst xmlns:a="http://schemas.openxmlformats.org/drawingml/2006/main">
              <a:ext uri="{FF2B5EF4-FFF2-40B4-BE49-F238E27FC236}">
                <a16:creationId xmlns:a16="http://schemas.microsoft.com/office/drawing/2014/main" id="{A247107D-F9F0-4150-8261-E49017ED4E90}"/>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Ergebnisse der Stunde jetzt zugänglich · Minute 81–84</a:t>
            </a:r>
          </a:p>
        </p:txBody>
      </p:sp>
      <p:sp>
        <p:nvSpPr>
          <p:cNvPr id="3" name="text">
            <a:extLst xmlns:a="http://schemas.openxmlformats.org/drawingml/2006/main">
              <a:ext uri="{FF2B5EF4-FFF2-40B4-BE49-F238E27FC236}">
                <a16:creationId xmlns:a16="http://schemas.microsoft.com/office/drawing/2014/main" id="{28A07E86-173F-452B-A5BD-CD8E9BE1E047}"/>
              </a:ext>
            </a:extLst>
          </p:cNvPr>
          <p:cNvSpPr>
            <a:spLocks xmlns:a="http://schemas.openxmlformats.org/drawingml/2006/main" noGrp="1"/>
          </p:cNvSpPr>
          <p:nvPr/>
        </p:nvSpPr>
        <p:spPr>
          <a:xfrm xmlns:a="http://schemas.openxmlformats.org/drawingml/2006/main">
            <a:off x="742950" y="1724025"/>
            <a:ext cx="10715625"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b="1">
                <a:solidFill>
                  <a:srgbClr val="18344A"/>
                </a:solidFill>
                <a:latin typeface="Arial"/>
                <a:ea typeface="Arial"/>
                <a:cs typeface="Arial"/>
              </a:defRPr>
            </a:defPPr>
            <a:lvl1pPr algn="l">
              <a:defRPr sz="2550" b="1">
                <a:solidFill>
                  <a:srgbClr val="18344A"/>
                </a:solidFill>
                <a:latin typeface="Arial"/>
                <a:ea typeface="Arial"/>
                <a:cs typeface="Arial"/>
              </a:defRPr>
            </a:lvl1pPr>
            <a:lvl2pPr algn="l">
              <a:defRPr sz="2550" b="1">
                <a:solidFill>
                  <a:srgbClr val="18344A"/>
                </a:solidFill>
                <a:latin typeface="Arial"/>
                <a:ea typeface="Arial"/>
                <a:cs typeface="Arial"/>
              </a:defRPr>
            </a:lvl2pPr>
            <a:lvl3pPr algn="l">
              <a:defRPr sz="2550" b="1">
                <a:solidFill>
                  <a:srgbClr val="18344A"/>
                </a:solidFill>
                <a:latin typeface="Arial"/>
                <a:ea typeface="Arial"/>
                <a:cs typeface="Arial"/>
              </a:defRPr>
            </a:lvl3pPr>
            <a:lvl4pPr algn="l">
              <a:defRPr sz="2550" b="1">
                <a:solidFill>
                  <a:srgbClr val="18344A"/>
                </a:solidFill>
                <a:latin typeface="Arial"/>
                <a:ea typeface="Arial"/>
                <a:cs typeface="Arial"/>
              </a:defRPr>
            </a:lvl4pPr>
            <a:lvl5pPr algn="l">
              <a:defRPr sz="2550" b="1">
                <a:solidFill>
                  <a:srgbClr val="18344A"/>
                </a:solidFill>
                <a:latin typeface="Arial"/>
                <a:ea typeface="Arial"/>
                <a:cs typeface="Arial"/>
              </a:defRPr>
            </a:lvl5pPr>
            <a:lvl6pPr algn="l">
              <a:defRPr sz="2550" b="1">
                <a:solidFill>
                  <a:srgbClr val="18344A"/>
                </a:solidFill>
                <a:latin typeface="Arial"/>
                <a:ea typeface="Arial"/>
                <a:cs typeface="Arial"/>
              </a:defRPr>
            </a:lvl6pPr>
            <a:lvl7pPr algn="l">
              <a:defRPr sz="2550" b="1">
                <a:solidFill>
                  <a:srgbClr val="18344A"/>
                </a:solidFill>
                <a:latin typeface="Arial"/>
                <a:ea typeface="Arial"/>
                <a:cs typeface="Arial"/>
              </a:defRPr>
            </a:lvl7pPr>
            <a:lvl8pPr algn="l">
              <a:defRPr sz="2550" b="1">
                <a:solidFill>
                  <a:srgbClr val="18344A"/>
                </a:solidFill>
                <a:latin typeface="Arial"/>
                <a:ea typeface="Arial"/>
                <a:cs typeface="Arial"/>
              </a:defRPr>
            </a:lvl8pPr>
            <a:lvl9pPr algn="l">
              <a:defRPr sz="2550" b="1">
                <a:solidFill>
                  <a:srgbClr val="18344A"/>
                </a:solidFill>
                <a:latin typeface="Arial"/>
                <a:ea typeface="Arial"/>
                <a:cs typeface="Arial"/>
              </a:defRPr>
            </a:lvl9pPr>
          </a:lstStyle>
          <a:p xmlns:a="http://schemas.openxmlformats.org/drawingml/2006/main">
            <a:pPr algn="l">
              <a:defRPr sz="2550" b="1">
                <a:solidFill>
                  <a:srgbClr val="18344A"/>
                </a:solidFill>
                <a:latin typeface="Arial"/>
                <a:ea typeface="Arial"/>
                <a:cs typeface="Arial"/>
              </a:defRPr>
            </a:pPr>
            <a:r>
              <a:rPr sz="2550" b="1">
                <a:solidFill>
                  <a:srgbClr val="18344A"/>
                </a:solidFill>
                <a:latin typeface="Arial"/>
                <a:ea typeface="Arial"/>
                <a:cs typeface="Arial"/>
              </a:rPr>
              <a:t>Welche Aussage deiner Antwort trägt die Quelle?</a:t>
            </a:r>
          </a:p>
          <a:p xmlns:a="http://schemas.openxmlformats.org/drawingml/2006/main">
            <a:pPr algn="l">
              <a:defRPr sz="2550" b="1">
                <a:solidFill>
                  <a:srgbClr val="18344A"/>
                </a:solidFill>
                <a:latin typeface="Arial"/>
                <a:ea typeface="Arial"/>
                <a:cs typeface="Arial"/>
              </a:defRPr>
            </a:pPr>
            <a:r>
              <a:rPr sz="2550" b="1">
                <a:solidFill>
                  <a:srgbClr val="18344A"/>
                </a:solidFill>
                <a:latin typeface="Arial"/>
                <a:ea typeface="Arial"/>
                <a:cs typeface="Arial"/>
              </a:rPr>
              <a:t>Welche Aussage geht zu weit?</a:t>
            </a:r>
          </a:p>
        </p:txBody>
      </p:sp>
      <p:sp>
        <p:nvSpPr>
          <p:cNvPr id="4" name="text">
            <a:extLst xmlns:a="http://schemas.openxmlformats.org/drawingml/2006/main">
              <a:ext uri="{FF2B5EF4-FFF2-40B4-BE49-F238E27FC236}">
                <a16:creationId xmlns:a16="http://schemas.microsoft.com/office/drawing/2014/main" id="{B64BBC9C-7D50-4F72-8BA6-B85EAC60435D}"/>
              </a:ext>
            </a:extLst>
          </p:cNvPr>
          <p:cNvSpPr>
            <a:spLocks xmlns:a="http://schemas.openxmlformats.org/drawingml/2006/main" noGrp="1"/>
          </p:cNvSpPr>
          <p:nvPr/>
        </p:nvSpPr>
        <p:spPr>
          <a:xfrm xmlns:a="http://schemas.openxmlformats.org/drawingml/2006/main">
            <a:off x="742950" y="3314700"/>
            <a:ext cx="10715625"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Ergänze oder korrigiere gezielt.</a:t>
            </a:r>
          </a:p>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Mache deine Änderung sichtbar und begründe sie kurz.</a:t>
            </a:r>
          </a:p>
        </p:txBody>
      </p:sp>
      <p:sp>
        <p:nvSpPr>
          <p:cNvPr id="5" name="text">
            <a:extLst xmlns:a="http://schemas.openxmlformats.org/drawingml/2006/main">
              <a:ext uri="{FF2B5EF4-FFF2-40B4-BE49-F238E27FC236}">
                <a16:creationId xmlns:a16="http://schemas.microsoft.com/office/drawing/2014/main" id="{BD08BA9A-36F9-4676-9372-49B09E54CDF6}"/>
              </a:ext>
            </a:extLst>
          </p:cNvPr>
          <p:cNvSpPr>
            <a:spLocks xmlns:a="http://schemas.openxmlformats.org/drawingml/2006/main" noGrp="1"/>
          </p:cNvSpPr>
          <p:nvPr/>
        </p:nvSpPr>
        <p:spPr>
          <a:xfrm xmlns:a="http://schemas.openxmlformats.org/drawingml/2006/main">
            <a:off x="742950" y="5095875"/>
            <a:ext cx="107156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18344A"/>
                </a:solidFill>
                <a:latin typeface="Arial"/>
                <a:ea typeface="Arial"/>
                <a:cs typeface="Arial"/>
              </a:defRPr>
            </a:defPPr>
            <a:lvl1pPr algn="l">
              <a:defRPr sz="2400" b="1">
                <a:solidFill>
                  <a:srgbClr val="18344A"/>
                </a:solidFill>
                <a:latin typeface="Arial"/>
                <a:ea typeface="Arial"/>
                <a:cs typeface="Arial"/>
              </a:defRPr>
            </a:lvl1pPr>
            <a:lvl2pPr algn="l">
              <a:defRPr sz="2400" b="1">
                <a:solidFill>
                  <a:srgbClr val="18344A"/>
                </a:solidFill>
                <a:latin typeface="Arial"/>
                <a:ea typeface="Arial"/>
                <a:cs typeface="Arial"/>
              </a:defRPr>
            </a:lvl2pPr>
            <a:lvl3pPr algn="l">
              <a:defRPr sz="2400" b="1">
                <a:solidFill>
                  <a:srgbClr val="18344A"/>
                </a:solidFill>
                <a:latin typeface="Arial"/>
                <a:ea typeface="Arial"/>
                <a:cs typeface="Arial"/>
              </a:defRPr>
            </a:lvl3pPr>
            <a:lvl4pPr algn="l">
              <a:defRPr sz="2400" b="1">
                <a:solidFill>
                  <a:srgbClr val="18344A"/>
                </a:solidFill>
                <a:latin typeface="Arial"/>
                <a:ea typeface="Arial"/>
                <a:cs typeface="Arial"/>
              </a:defRPr>
            </a:lvl4pPr>
            <a:lvl5pPr algn="l">
              <a:defRPr sz="2400" b="1">
                <a:solidFill>
                  <a:srgbClr val="18344A"/>
                </a:solidFill>
                <a:latin typeface="Arial"/>
                <a:ea typeface="Arial"/>
                <a:cs typeface="Arial"/>
              </a:defRPr>
            </a:lvl5pPr>
            <a:lvl6pPr algn="l">
              <a:defRPr sz="2400" b="1">
                <a:solidFill>
                  <a:srgbClr val="18344A"/>
                </a:solidFill>
                <a:latin typeface="Arial"/>
                <a:ea typeface="Arial"/>
                <a:cs typeface="Arial"/>
              </a:defRPr>
            </a:lvl6pPr>
            <a:lvl7pPr algn="l">
              <a:defRPr sz="2400" b="1">
                <a:solidFill>
                  <a:srgbClr val="18344A"/>
                </a:solidFill>
                <a:latin typeface="Arial"/>
                <a:ea typeface="Arial"/>
                <a:cs typeface="Arial"/>
              </a:defRPr>
            </a:lvl7pPr>
            <a:lvl8pPr algn="l">
              <a:defRPr sz="2400" b="1">
                <a:solidFill>
                  <a:srgbClr val="18344A"/>
                </a:solidFill>
                <a:latin typeface="Arial"/>
                <a:ea typeface="Arial"/>
                <a:cs typeface="Arial"/>
              </a:defRPr>
            </a:lvl8pPr>
            <a:lvl9pPr algn="l">
              <a:defRPr sz="2400" b="1">
                <a:solidFill>
                  <a:srgbClr val="18344A"/>
                </a:solidFill>
                <a:latin typeface="Arial"/>
                <a:ea typeface="Arial"/>
                <a:cs typeface="Arial"/>
              </a:defRPr>
            </a:lvl9pPr>
          </a:lstStyle>
          <a:p xmlns:a="http://schemas.openxmlformats.org/drawingml/2006/main">
            <a:pPr algn="l">
              <a:defRPr sz="2400" b="1">
                <a:solidFill>
                  <a:srgbClr val="18344A"/>
                </a:solidFill>
                <a:latin typeface="Arial"/>
                <a:ea typeface="Arial"/>
                <a:cs typeface="Arial"/>
              </a:defRPr>
            </a:pPr>
            <a:r>
              <a:rPr sz="2400" b="1">
                <a:solidFill>
                  <a:srgbClr val="18344A"/>
                </a:solidFill>
                <a:latin typeface="Arial"/>
                <a:ea typeface="Arial"/>
                <a:cs typeface="Arial"/>
              </a:rPr>
              <a:t>Beantworte oder präzisiere deine Ausgangsfrage.</a:t>
            </a:r>
          </a:p>
        </p:txBody>
      </p:sp>
    </p:spTree>
    <p:extLst>
      <p:ext uri="{BB962C8B-B14F-4D97-AF65-F5344CB8AC3E}">
        <p14:creationId xmlns:p14="http://schemas.microsoft.com/office/powerpoint/2010/main" val="1424835787"/>
      </p:ext>
    </p:extLst>
  </p:cSld>
</p:sld>
</file>

<file path=ppt/slides/slide16.xml><?xml version="1.0" encoding="utf-8"?>
<p:sld xmlns:p="http://schemas.openxmlformats.org/presentationml/2006/main">
  <p:cSld>
    <p:bg>
      <p:bgPr>
        <a:solidFill xmlns:a="http://schemas.openxmlformats.org/drawingml/2006/main">
          <a:srgbClr val="F6F4EE"/>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41D15B1C-3D68-45CA-9473-9C4C8B72A16C}"/>
              </a:ext>
            </a:extLst>
          </p:cNvPr>
          <p:cNvSpPr>
            <a:spLocks xmlns:a="http://schemas.openxmlformats.org/drawingml/2006/main" noGrp="1"/>
          </p:cNvSpPr>
          <p:nvPr/>
        </p:nvSpPr>
        <p:spPr>
          <a:xfrm xmlns:a="http://schemas.openxmlformats.org/drawingml/2006/main">
            <a:off x="742950" y="552450"/>
            <a:ext cx="10763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450" b="1">
                <a:solidFill>
                  <a:srgbClr val="18344A"/>
                </a:solidFill>
                <a:latin typeface="Arial"/>
                <a:ea typeface="Arial"/>
                <a:cs typeface="Arial"/>
              </a:defRPr>
            </a:defPPr>
            <a:lvl1pPr algn="l">
              <a:defRPr sz="3450" b="1">
                <a:solidFill>
                  <a:srgbClr val="18344A"/>
                </a:solidFill>
                <a:latin typeface="Arial"/>
                <a:ea typeface="Arial"/>
                <a:cs typeface="Arial"/>
              </a:defRPr>
            </a:lvl1pPr>
            <a:lvl2pPr algn="l">
              <a:defRPr sz="3450" b="1">
                <a:solidFill>
                  <a:srgbClr val="18344A"/>
                </a:solidFill>
                <a:latin typeface="Arial"/>
                <a:ea typeface="Arial"/>
                <a:cs typeface="Arial"/>
              </a:defRPr>
            </a:lvl2pPr>
            <a:lvl3pPr algn="l">
              <a:defRPr sz="3450" b="1">
                <a:solidFill>
                  <a:srgbClr val="18344A"/>
                </a:solidFill>
                <a:latin typeface="Arial"/>
                <a:ea typeface="Arial"/>
                <a:cs typeface="Arial"/>
              </a:defRPr>
            </a:lvl3pPr>
            <a:lvl4pPr algn="l">
              <a:defRPr sz="3450" b="1">
                <a:solidFill>
                  <a:srgbClr val="18344A"/>
                </a:solidFill>
                <a:latin typeface="Arial"/>
                <a:ea typeface="Arial"/>
                <a:cs typeface="Arial"/>
              </a:defRPr>
            </a:lvl4pPr>
            <a:lvl5pPr algn="l">
              <a:defRPr sz="3450" b="1">
                <a:solidFill>
                  <a:srgbClr val="18344A"/>
                </a:solidFill>
                <a:latin typeface="Arial"/>
                <a:ea typeface="Arial"/>
                <a:cs typeface="Arial"/>
              </a:defRPr>
            </a:lvl5pPr>
            <a:lvl6pPr algn="l">
              <a:defRPr sz="3450" b="1">
                <a:solidFill>
                  <a:srgbClr val="18344A"/>
                </a:solidFill>
                <a:latin typeface="Arial"/>
                <a:ea typeface="Arial"/>
                <a:cs typeface="Arial"/>
              </a:defRPr>
            </a:lvl6pPr>
            <a:lvl7pPr algn="l">
              <a:defRPr sz="3450" b="1">
                <a:solidFill>
                  <a:srgbClr val="18344A"/>
                </a:solidFill>
                <a:latin typeface="Arial"/>
                <a:ea typeface="Arial"/>
                <a:cs typeface="Arial"/>
              </a:defRPr>
            </a:lvl7pPr>
            <a:lvl8pPr algn="l">
              <a:defRPr sz="3450" b="1">
                <a:solidFill>
                  <a:srgbClr val="18344A"/>
                </a:solidFill>
                <a:latin typeface="Arial"/>
                <a:ea typeface="Arial"/>
                <a:cs typeface="Arial"/>
              </a:defRPr>
            </a:lvl8pPr>
            <a:lvl9pPr algn="l">
              <a:defRPr sz="3450" b="1">
                <a:solidFill>
                  <a:srgbClr val="18344A"/>
                </a:solidFill>
                <a:latin typeface="Arial"/>
                <a:ea typeface="Arial"/>
                <a:cs typeface="Arial"/>
              </a:defRPr>
            </a:lvl9pPr>
          </a:lstStyle>
          <a:p xmlns:a="http://schemas.openxmlformats.org/drawingml/2006/main">
            <a:pPr algn="l">
              <a:defRPr sz="3450" b="1">
                <a:solidFill>
                  <a:srgbClr val="18344A"/>
                </a:solidFill>
                <a:latin typeface="Arial"/>
                <a:ea typeface="Arial"/>
                <a:cs typeface="Arial"/>
              </a:defRPr>
            </a:pPr>
            <a:r>
              <a:rPr sz="3450" b="1">
                <a:solidFill>
                  <a:srgbClr val="18344A"/>
                </a:solidFill>
                <a:latin typeface="Arial"/>
                <a:ea typeface="Arial"/>
                <a:cs typeface="Arial"/>
              </a:rPr>
              <a:t>Schlussprüfung: Was folgt aus der Schlussakte?</a:t>
            </a:r>
          </a:p>
        </p:txBody>
      </p:sp>
      <p:sp>
        <p:nvSpPr>
          <p:cNvPr id="2" name="footer">
            <a:extLst xmlns:a="http://schemas.openxmlformats.org/drawingml/2006/main">
              <a:ext uri="{FF2B5EF4-FFF2-40B4-BE49-F238E27FC236}">
                <a16:creationId xmlns:a16="http://schemas.microsoft.com/office/drawing/2014/main" id="{80822705-7F60-4A55-9426-9BFEF92BB28C}"/>
              </a:ext>
            </a:extLst>
          </p:cNvPr>
          <p:cNvSpPr>
            <a:spLocks xmlns:a="http://schemas.openxmlformats.org/drawingml/2006/main" noGrp="1"/>
          </p:cNvSpPr>
          <p:nvPr/>
        </p:nvSpPr>
        <p:spPr>
          <a:xfrm xmlns:a="http://schemas.openxmlformats.org/drawingml/2006/main">
            <a:off x="742950" y="64008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137F87"/>
                </a:solidFill>
                <a:latin typeface="Arial"/>
                <a:ea typeface="Arial"/>
                <a:cs typeface="Arial"/>
              </a:defRPr>
            </a:defPPr>
            <a:lvl1pPr algn="l">
              <a:defRPr sz="1350" b="0">
                <a:solidFill>
                  <a:srgbClr val="137F87"/>
                </a:solidFill>
                <a:latin typeface="Arial"/>
                <a:ea typeface="Arial"/>
                <a:cs typeface="Arial"/>
              </a:defRPr>
            </a:lvl1pPr>
            <a:lvl2pPr algn="l">
              <a:defRPr sz="1350" b="0">
                <a:solidFill>
                  <a:srgbClr val="137F87"/>
                </a:solidFill>
                <a:latin typeface="Arial"/>
                <a:ea typeface="Arial"/>
                <a:cs typeface="Arial"/>
              </a:defRPr>
            </a:lvl2pPr>
            <a:lvl3pPr algn="l">
              <a:defRPr sz="1350" b="0">
                <a:solidFill>
                  <a:srgbClr val="137F87"/>
                </a:solidFill>
                <a:latin typeface="Arial"/>
                <a:ea typeface="Arial"/>
                <a:cs typeface="Arial"/>
              </a:defRPr>
            </a:lvl3pPr>
            <a:lvl4pPr algn="l">
              <a:defRPr sz="1350" b="0">
                <a:solidFill>
                  <a:srgbClr val="137F87"/>
                </a:solidFill>
                <a:latin typeface="Arial"/>
                <a:ea typeface="Arial"/>
                <a:cs typeface="Arial"/>
              </a:defRPr>
            </a:lvl4pPr>
            <a:lvl5pPr algn="l">
              <a:defRPr sz="1350" b="0">
                <a:solidFill>
                  <a:srgbClr val="137F87"/>
                </a:solidFill>
                <a:latin typeface="Arial"/>
                <a:ea typeface="Arial"/>
                <a:cs typeface="Arial"/>
              </a:defRPr>
            </a:lvl5pPr>
            <a:lvl6pPr algn="l">
              <a:defRPr sz="1350" b="0">
                <a:solidFill>
                  <a:srgbClr val="137F87"/>
                </a:solidFill>
                <a:latin typeface="Arial"/>
                <a:ea typeface="Arial"/>
                <a:cs typeface="Arial"/>
              </a:defRPr>
            </a:lvl6pPr>
            <a:lvl7pPr algn="l">
              <a:defRPr sz="1350" b="0">
                <a:solidFill>
                  <a:srgbClr val="137F87"/>
                </a:solidFill>
                <a:latin typeface="Arial"/>
                <a:ea typeface="Arial"/>
                <a:cs typeface="Arial"/>
              </a:defRPr>
            </a:lvl7pPr>
            <a:lvl8pPr algn="l">
              <a:defRPr sz="1350" b="0">
                <a:solidFill>
                  <a:srgbClr val="137F87"/>
                </a:solidFill>
                <a:latin typeface="Arial"/>
                <a:ea typeface="Arial"/>
                <a:cs typeface="Arial"/>
              </a:defRPr>
            </a:lvl8pPr>
            <a:lvl9pPr algn="l">
              <a:defRPr sz="1350" b="0">
                <a:solidFill>
                  <a:srgbClr val="137F87"/>
                </a:solidFill>
                <a:latin typeface="Arial"/>
                <a:ea typeface="Arial"/>
                <a:cs typeface="Arial"/>
              </a:defRPr>
            </a:lvl9pPr>
          </a:lstStyle>
          <a:p xmlns:a="http://schemas.openxmlformats.org/drawingml/2006/main">
            <a:pPr algn="l">
              <a:defRPr sz="1350" b="0">
                <a:solidFill>
                  <a:srgbClr val="137F87"/>
                </a:solidFill>
                <a:latin typeface="Arial"/>
                <a:ea typeface="Arial"/>
                <a:cs typeface="Arial"/>
              </a:defRPr>
            </a:pPr>
            <a:r>
              <a:rPr sz="1350" b="0">
                <a:solidFill>
                  <a:srgbClr val="137F87"/>
                </a:solidFill>
                <a:latin typeface="Arial"/>
                <a:ea typeface="Arial"/>
                <a:cs typeface="Arial"/>
              </a:rPr>
              <a:t>Q5c–e · Eigener Zusatz zum Lernprodukt · Minute 84–90</a:t>
            </a:r>
          </a:p>
        </p:txBody>
      </p:sp>
      <p:sp>
        <p:nvSpPr>
          <p:cNvPr id="3" name="text">
            <a:extLst xmlns:a="http://schemas.openxmlformats.org/drawingml/2006/main">
              <a:ext uri="{FF2B5EF4-FFF2-40B4-BE49-F238E27FC236}">
                <a16:creationId xmlns:a16="http://schemas.microsoft.com/office/drawing/2014/main" id="{BF64CDF6-8DAB-4F5B-ADED-71708EDAE4DA}"/>
              </a:ext>
            </a:extLst>
          </p:cNvPr>
          <p:cNvSpPr>
            <a:spLocks xmlns:a="http://schemas.openxmlformats.org/drawingml/2006/main" noGrp="1"/>
          </p:cNvSpPr>
          <p:nvPr/>
        </p:nvSpPr>
        <p:spPr>
          <a:xfrm xmlns:a="http://schemas.openxmlformats.org/drawingml/2006/main">
            <a:off x="742950" y="1743075"/>
            <a:ext cx="10715625"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75" b="1">
                <a:solidFill>
                  <a:srgbClr val="18344A"/>
                </a:solidFill>
                <a:latin typeface="Arial"/>
                <a:ea typeface="Arial"/>
                <a:cs typeface="Arial"/>
              </a:defRPr>
            </a:defPPr>
            <a:lvl1pPr algn="l">
              <a:defRPr sz="2475" b="1">
                <a:solidFill>
                  <a:srgbClr val="18344A"/>
                </a:solidFill>
                <a:latin typeface="Arial"/>
                <a:ea typeface="Arial"/>
                <a:cs typeface="Arial"/>
              </a:defRPr>
            </a:lvl1pPr>
            <a:lvl2pPr algn="l">
              <a:defRPr sz="2475" b="1">
                <a:solidFill>
                  <a:srgbClr val="18344A"/>
                </a:solidFill>
                <a:latin typeface="Arial"/>
                <a:ea typeface="Arial"/>
                <a:cs typeface="Arial"/>
              </a:defRPr>
            </a:lvl2pPr>
            <a:lvl3pPr algn="l">
              <a:defRPr sz="2475" b="1">
                <a:solidFill>
                  <a:srgbClr val="18344A"/>
                </a:solidFill>
                <a:latin typeface="Arial"/>
                <a:ea typeface="Arial"/>
                <a:cs typeface="Arial"/>
              </a:defRPr>
            </a:lvl3pPr>
            <a:lvl4pPr algn="l">
              <a:defRPr sz="2475" b="1">
                <a:solidFill>
                  <a:srgbClr val="18344A"/>
                </a:solidFill>
                <a:latin typeface="Arial"/>
                <a:ea typeface="Arial"/>
                <a:cs typeface="Arial"/>
              </a:defRPr>
            </a:lvl4pPr>
            <a:lvl5pPr algn="l">
              <a:defRPr sz="2475" b="1">
                <a:solidFill>
                  <a:srgbClr val="18344A"/>
                </a:solidFill>
                <a:latin typeface="Arial"/>
                <a:ea typeface="Arial"/>
                <a:cs typeface="Arial"/>
              </a:defRPr>
            </a:lvl5pPr>
            <a:lvl6pPr algn="l">
              <a:defRPr sz="2475" b="1">
                <a:solidFill>
                  <a:srgbClr val="18344A"/>
                </a:solidFill>
                <a:latin typeface="Arial"/>
                <a:ea typeface="Arial"/>
                <a:cs typeface="Arial"/>
              </a:defRPr>
            </a:lvl6pPr>
            <a:lvl7pPr algn="l">
              <a:defRPr sz="2475" b="1">
                <a:solidFill>
                  <a:srgbClr val="18344A"/>
                </a:solidFill>
                <a:latin typeface="Arial"/>
                <a:ea typeface="Arial"/>
                <a:cs typeface="Arial"/>
              </a:defRPr>
            </a:lvl7pPr>
            <a:lvl8pPr algn="l">
              <a:defRPr sz="2475" b="1">
                <a:solidFill>
                  <a:srgbClr val="18344A"/>
                </a:solidFill>
                <a:latin typeface="Arial"/>
                <a:ea typeface="Arial"/>
                <a:cs typeface="Arial"/>
              </a:defRPr>
            </a:lvl8pPr>
            <a:lvl9pPr algn="l">
              <a:defRPr sz="2475" b="1">
                <a:solidFill>
                  <a:srgbClr val="18344A"/>
                </a:solidFill>
                <a:latin typeface="Arial"/>
                <a:ea typeface="Arial"/>
                <a:cs typeface="Arial"/>
              </a:defRPr>
            </a:lvl9pPr>
          </a:lstStyle>
          <a:p xmlns:a="http://schemas.openxmlformats.org/drawingml/2006/main">
            <a:pPr algn="l">
              <a:defRPr sz="2475" b="1">
                <a:solidFill>
                  <a:srgbClr val="18344A"/>
                </a:solidFill>
                <a:latin typeface="Arial"/>
                <a:ea typeface="Arial"/>
                <a:cs typeface="Arial"/>
              </a:defRPr>
            </a:pPr>
            <a:r>
              <a:rPr sz="2475" b="1">
                <a:solidFill>
                  <a:srgbClr val="18344A"/>
                </a:solidFill>
                <a:latin typeface="Arial"/>
                <a:ea typeface="Arial"/>
                <a:cs typeface="Arial"/>
              </a:rPr>
              <a:t>„Weil Helsinki die Nichteinmischung festhält, konnten</a:t>
            </a:r>
          </a:p>
          <a:p xmlns:a="http://schemas.openxmlformats.org/drawingml/2006/main">
            <a:pPr algn="l">
              <a:defRPr sz="2475" b="1">
                <a:solidFill>
                  <a:srgbClr val="18344A"/>
                </a:solidFill>
                <a:latin typeface="Arial"/>
                <a:ea typeface="Arial"/>
                <a:cs typeface="Arial"/>
              </a:defRPr>
            </a:pPr>
            <a:r>
              <a:rPr sz="2475" b="1">
                <a:solidFill>
                  <a:srgbClr val="18344A"/>
                </a:solidFill>
                <a:latin typeface="Arial"/>
                <a:ea typeface="Arial"/>
                <a:cs typeface="Arial"/>
              </a:rPr>
              <a:t>Menschen sich nicht auf die Menschenrechtszusagen berufen.“</a:t>
            </a:r>
          </a:p>
        </p:txBody>
      </p:sp>
      <p:sp>
        <p:nvSpPr>
          <p:cNvPr id="4" name="text">
            <a:extLst xmlns:a="http://schemas.openxmlformats.org/drawingml/2006/main">
              <a:ext uri="{FF2B5EF4-FFF2-40B4-BE49-F238E27FC236}">
                <a16:creationId xmlns:a16="http://schemas.microsoft.com/office/drawing/2014/main" id="{82327EC6-3A86-4288-A488-7F50ABD43C5D}"/>
              </a:ext>
            </a:extLst>
          </p:cNvPr>
          <p:cNvSpPr>
            <a:spLocks xmlns:a="http://schemas.openxmlformats.org/drawingml/2006/main" noGrp="1"/>
          </p:cNvSpPr>
          <p:nvPr/>
        </p:nvSpPr>
        <p:spPr>
          <a:xfrm xmlns:a="http://schemas.openxmlformats.org/drawingml/2006/main">
            <a:off x="742950" y="3581400"/>
            <a:ext cx="107156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0">
                <a:solidFill>
                  <a:srgbClr val="18344A"/>
                </a:solidFill>
                <a:latin typeface="Arial"/>
                <a:ea typeface="Arial"/>
                <a:cs typeface="Arial"/>
              </a:defRPr>
            </a:defPPr>
            <a:lvl1pPr algn="l">
              <a:defRPr sz="2400" b="0">
                <a:solidFill>
                  <a:srgbClr val="18344A"/>
                </a:solidFill>
                <a:latin typeface="Arial"/>
                <a:ea typeface="Arial"/>
                <a:cs typeface="Arial"/>
              </a:defRPr>
            </a:lvl1pPr>
            <a:lvl2pPr algn="l">
              <a:defRPr sz="2400" b="0">
                <a:solidFill>
                  <a:srgbClr val="18344A"/>
                </a:solidFill>
                <a:latin typeface="Arial"/>
                <a:ea typeface="Arial"/>
                <a:cs typeface="Arial"/>
              </a:defRPr>
            </a:lvl2pPr>
            <a:lvl3pPr algn="l">
              <a:defRPr sz="2400" b="0">
                <a:solidFill>
                  <a:srgbClr val="18344A"/>
                </a:solidFill>
                <a:latin typeface="Arial"/>
                <a:ea typeface="Arial"/>
                <a:cs typeface="Arial"/>
              </a:defRPr>
            </a:lvl3pPr>
            <a:lvl4pPr algn="l">
              <a:defRPr sz="2400" b="0">
                <a:solidFill>
                  <a:srgbClr val="18344A"/>
                </a:solidFill>
                <a:latin typeface="Arial"/>
                <a:ea typeface="Arial"/>
                <a:cs typeface="Arial"/>
              </a:defRPr>
            </a:lvl4pPr>
            <a:lvl5pPr algn="l">
              <a:defRPr sz="2400" b="0">
                <a:solidFill>
                  <a:srgbClr val="18344A"/>
                </a:solidFill>
                <a:latin typeface="Arial"/>
                <a:ea typeface="Arial"/>
                <a:cs typeface="Arial"/>
              </a:defRPr>
            </a:lvl5pPr>
            <a:lvl6pPr algn="l">
              <a:defRPr sz="2400" b="0">
                <a:solidFill>
                  <a:srgbClr val="18344A"/>
                </a:solidFill>
                <a:latin typeface="Arial"/>
                <a:ea typeface="Arial"/>
                <a:cs typeface="Arial"/>
              </a:defRPr>
            </a:lvl6pPr>
            <a:lvl7pPr algn="l">
              <a:defRPr sz="2400" b="0">
                <a:solidFill>
                  <a:srgbClr val="18344A"/>
                </a:solidFill>
                <a:latin typeface="Arial"/>
                <a:ea typeface="Arial"/>
                <a:cs typeface="Arial"/>
              </a:defRPr>
            </a:lvl7pPr>
            <a:lvl8pPr algn="l">
              <a:defRPr sz="2400" b="0">
                <a:solidFill>
                  <a:srgbClr val="18344A"/>
                </a:solidFill>
                <a:latin typeface="Arial"/>
                <a:ea typeface="Arial"/>
                <a:cs typeface="Arial"/>
              </a:defRPr>
            </a:lvl8pPr>
            <a:lvl9pPr algn="l">
              <a:defRPr sz="2400" b="0">
                <a:solidFill>
                  <a:srgbClr val="18344A"/>
                </a:solidFill>
                <a:latin typeface="Arial"/>
                <a:ea typeface="Arial"/>
                <a:cs typeface="Arial"/>
              </a:defRPr>
            </a:lvl9pPr>
          </a:lstStyle>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Prüfe diese Behauptung an zwei Prinzipien.</a:t>
            </a:r>
          </a:p>
          <a:p xmlns:a="http://schemas.openxmlformats.org/drawingml/2006/main">
            <a:pPr algn="l">
              <a:defRPr sz="2400" b="0">
                <a:solidFill>
                  <a:srgbClr val="18344A"/>
                </a:solidFill>
                <a:latin typeface="Arial"/>
                <a:ea typeface="Arial"/>
                <a:cs typeface="Arial"/>
              </a:defRPr>
            </a:pPr>
            <a:r>
              <a:rPr sz="2400" b="0">
                <a:solidFill>
                  <a:srgbClr val="18344A"/>
                </a:solidFill>
                <a:latin typeface="Arial"/>
                <a:ea typeface="Arial"/>
                <a:cs typeface="Arial"/>
              </a:rPr>
              <a:t>Beachte auch die Auslegungsregel.</a:t>
            </a:r>
          </a:p>
        </p:txBody>
      </p:sp>
      <p:sp>
        <p:nvSpPr>
          <p:cNvPr id="5" name="text">
            <a:extLst xmlns:a="http://schemas.openxmlformats.org/drawingml/2006/main">
              <a:ext uri="{FF2B5EF4-FFF2-40B4-BE49-F238E27FC236}">
                <a16:creationId xmlns:a16="http://schemas.microsoft.com/office/drawing/2014/main" id="{E3FE458F-88EE-42C2-85AA-BBBEC687CEBF}"/>
              </a:ext>
            </a:extLst>
          </p:cNvPr>
          <p:cNvSpPr>
            <a:spLocks xmlns:a="http://schemas.openxmlformats.org/drawingml/2006/main" noGrp="1"/>
          </p:cNvSpPr>
          <p:nvPr/>
        </p:nvSpPr>
        <p:spPr>
          <a:xfrm xmlns:a="http://schemas.openxmlformats.org/drawingml/2006/main">
            <a:off x="742950" y="5305425"/>
            <a:ext cx="107156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1">
                <a:solidFill>
                  <a:srgbClr val="18344A"/>
                </a:solidFill>
                <a:latin typeface="Arial"/>
                <a:ea typeface="Arial"/>
                <a:cs typeface="Arial"/>
              </a:defRPr>
            </a:defPPr>
            <a:lvl1pPr algn="l">
              <a:defRPr sz="2325" b="1">
                <a:solidFill>
                  <a:srgbClr val="18344A"/>
                </a:solidFill>
                <a:latin typeface="Arial"/>
                <a:ea typeface="Arial"/>
                <a:cs typeface="Arial"/>
              </a:defRPr>
            </a:lvl1pPr>
            <a:lvl2pPr algn="l">
              <a:defRPr sz="2325" b="1">
                <a:solidFill>
                  <a:srgbClr val="18344A"/>
                </a:solidFill>
                <a:latin typeface="Arial"/>
                <a:ea typeface="Arial"/>
                <a:cs typeface="Arial"/>
              </a:defRPr>
            </a:lvl2pPr>
            <a:lvl3pPr algn="l">
              <a:defRPr sz="2325" b="1">
                <a:solidFill>
                  <a:srgbClr val="18344A"/>
                </a:solidFill>
                <a:latin typeface="Arial"/>
                <a:ea typeface="Arial"/>
                <a:cs typeface="Arial"/>
              </a:defRPr>
            </a:lvl3pPr>
            <a:lvl4pPr algn="l">
              <a:defRPr sz="2325" b="1">
                <a:solidFill>
                  <a:srgbClr val="18344A"/>
                </a:solidFill>
                <a:latin typeface="Arial"/>
                <a:ea typeface="Arial"/>
                <a:cs typeface="Arial"/>
              </a:defRPr>
            </a:lvl4pPr>
            <a:lvl5pPr algn="l">
              <a:defRPr sz="2325" b="1">
                <a:solidFill>
                  <a:srgbClr val="18344A"/>
                </a:solidFill>
                <a:latin typeface="Arial"/>
                <a:ea typeface="Arial"/>
                <a:cs typeface="Arial"/>
              </a:defRPr>
            </a:lvl5pPr>
            <a:lvl6pPr algn="l">
              <a:defRPr sz="2325" b="1">
                <a:solidFill>
                  <a:srgbClr val="18344A"/>
                </a:solidFill>
                <a:latin typeface="Arial"/>
                <a:ea typeface="Arial"/>
                <a:cs typeface="Arial"/>
              </a:defRPr>
            </a:lvl6pPr>
            <a:lvl7pPr algn="l">
              <a:defRPr sz="2325" b="1">
                <a:solidFill>
                  <a:srgbClr val="18344A"/>
                </a:solidFill>
                <a:latin typeface="Arial"/>
                <a:ea typeface="Arial"/>
                <a:cs typeface="Arial"/>
              </a:defRPr>
            </a:lvl7pPr>
            <a:lvl8pPr algn="l">
              <a:defRPr sz="2325" b="1">
                <a:solidFill>
                  <a:srgbClr val="18344A"/>
                </a:solidFill>
                <a:latin typeface="Arial"/>
                <a:ea typeface="Arial"/>
                <a:cs typeface="Arial"/>
              </a:defRPr>
            </a:lvl8pPr>
            <a:lvl9pPr algn="l">
              <a:defRPr sz="2325" b="1">
                <a:solidFill>
                  <a:srgbClr val="18344A"/>
                </a:solidFill>
                <a:latin typeface="Arial"/>
                <a:ea typeface="Arial"/>
                <a:cs typeface="Arial"/>
              </a:defRPr>
            </a:lvl9pPr>
          </a:lstStyle>
          <a:p xmlns:a="http://schemas.openxmlformats.org/drawingml/2006/main">
            <a:pPr algn="l">
              <a:defRPr sz="2325" b="1">
                <a:solidFill>
                  <a:srgbClr val="18344A"/>
                </a:solidFill>
                <a:latin typeface="Arial"/>
                <a:ea typeface="Arial"/>
                <a:cs typeface="Arial"/>
              </a:defRPr>
            </a:pPr>
            <a:r>
              <a:rPr sz="2325" b="1">
                <a:solidFill>
                  <a:srgbClr val="18344A"/>
                </a:solidFill>
                <a:latin typeface="Arial"/>
                <a:ea typeface="Arial"/>
                <a:cs typeface="Arial"/>
              </a:rPr>
              <a:t>Was weißt du damit noch nicht über die Wirklichkeit?</a:t>
            </a:r>
          </a:p>
        </p:txBody>
      </p:sp>
    </p:spTree>
    <p:extLst>
      <p:ext uri="{BB962C8B-B14F-4D97-AF65-F5344CB8AC3E}">
        <p14:creationId xmlns:p14="http://schemas.microsoft.com/office/powerpoint/2010/main" val="20364209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2026-11-03T05:55:58.5150000Z</dcterms:created>
  <dcterms:modified xsi:type="dcterms:W3CDTF">2026-11-03T05:55:58.5150000Z</dcterms:modified>
</coreProperties>
</file>