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slides/charts/chart1.xml" ContentType="application/vnd.openxmlformats-officedocument.drawingml.chart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0a095cca4084264" /><Relationship Type="http://schemas.openxmlformats.org/officeDocument/2006/relationships/extended-properties" Target="/docProps/app.xml" Id="R0f2834cd7d1e43ef" /><Relationship Type="http://schemas.openxmlformats.org/officeDocument/2006/relationships/officeDocument" Target="/ppt/presentation.xml" Id="R7acdd648584d441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c8d461f2c344d66"/>
  </p:sldMasterIdLst>
  <p:notesMasterIdLst>
    <p:notesMasterId xmlns:r="http://schemas.openxmlformats.org/officeDocument/2006/relationships" r:id="R64d41648f25e4e8a"/>
  </p:notesMasterIdLst>
  <p:sldIdLst>
    <p:sldId xmlns:r="http://schemas.openxmlformats.org/officeDocument/2006/relationships" id="256" r:id="Rb928639f27234472"/>
    <p:sldId xmlns:r="http://schemas.openxmlformats.org/officeDocument/2006/relationships" id="257" r:id="Rcb8feae22ace4456"/>
    <p:sldId xmlns:r="http://schemas.openxmlformats.org/officeDocument/2006/relationships" id="258" r:id="R0a8f2100377c4be0"/>
    <p:sldId xmlns:r="http://schemas.openxmlformats.org/officeDocument/2006/relationships" id="259" r:id="Ra62cb84774c04fcf"/>
    <p:sldId xmlns:r="http://schemas.openxmlformats.org/officeDocument/2006/relationships" id="260" r:id="Rf1e581b5681144aa"/>
    <p:sldId xmlns:r="http://schemas.openxmlformats.org/officeDocument/2006/relationships" id="261" r:id="Raf7b501679914457"/>
    <p:sldId xmlns:r="http://schemas.openxmlformats.org/officeDocument/2006/relationships" id="262" r:id="Rdd3f15e8a1744691"/>
    <p:sldId xmlns:r="http://schemas.openxmlformats.org/officeDocument/2006/relationships" id="263" r:id="R5f044317142d49d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96f9a295f944328" /><Relationship Type="http://schemas.openxmlformats.org/officeDocument/2006/relationships/slideMaster" Target="/ppt/slideMasters/slideMaster1.xml" Id="R1c8d461f2c344d66" /><Relationship Type="http://schemas.openxmlformats.org/officeDocument/2006/relationships/notesMaster" Target="/ppt/notesMasters/notesMaster1.xml" Id="R64d41648f25e4e8a" /><Relationship Type="http://schemas.openxmlformats.org/officeDocument/2006/relationships/presProps" Target="/ppt/presProps.xml" Id="R1dd70226428f4ed9" /><Relationship Type="http://schemas.openxmlformats.org/officeDocument/2006/relationships/tableStyles" Target="/ppt/tableStyles.xml" Id="R98f5c67b9d494213" /><Relationship Type="http://schemas.openxmlformats.org/officeDocument/2006/relationships/slide" Target="/ppt/slides/slide1.xml" Id="Rb928639f27234472" /><Relationship Type="http://schemas.openxmlformats.org/officeDocument/2006/relationships/slide" Target="/ppt/slides/slide2.xml" Id="Rcb8feae22ace4456" /><Relationship Type="http://schemas.openxmlformats.org/officeDocument/2006/relationships/slide" Target="/ppt/slides/slide3.xml" Id="R0a8f2100377c4be0" /><Relationship Type="http://schemas.openxmlformats.org/officeDocument/2006/relationships/slide" Target="/ppt/slides/slide4.xml" Id="Ra62cb84774c04fcf" /><Relationship Type="http://schemas.openxmlformats.org/officeDocument/2006/relationships/slide" Target="/ppt/slides/slide5.xml" Id="Rf1e581b5681144aa" /><Relationship Type="http://schemas.openxmlformats.org/officeDocument/2006/relationships/slide" Target="/ppt/slides/slide6.xml" Id="Raf7b501679914457" /><Relationship Type="http://schemas.openxmlformats.org/officeDocument/2006/relationships/slide" Target="/ppt/slides/slide7.xml" Id="Rdd3f15e8a1744691" /><Relationship Type="http://schemas.openxmlformats.org/officeDocument/2006/relationships/slide" Target="/ppt/slides/slide8.xml" Id="R5f044317142d49d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5697f7d9ef44b1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cafb7fd2b2d4b2e" /><Relationship Type="http://schemas.openxmlformats.org/officeDocument/2006/relationships/notesMaster" Target="/ppt/notesMasters/notesMaster1.xml" Id="R51730dc97e3c487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261418da3234679" /><Relationship Type="http://schemas.openxmlformats.org/officeDocument/2006/relationships/notesMaster" Target="/ppt/notesMasters/notesMaster1.xml" Id="Rc075ebbba64048d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f366ef41f4d4360" /><Relationship Type="http://schemas.openxmlformats.org/officeDocument/2006/relationships/notesMaster" Target="/ppt/notesMasters/notesMaster1.xml" Id="R962bdf6b57674d8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396a89a49f34800" /><Relationship Type="http://schemas.openxmlformats.org/officeDocument/2006/relationships/notesMaster" Target="/ppt/notesMasters/notesMaster1.xml" Id="R5f5b8ae90000463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e3b2d800d7f4c67" /><Relationship Type="http://schemas.openxmlformats.org/officeDocument/2006/relationships/notesMaster" Target="/ppt/notesMasters/notesMaster1.xml" Id="R0dddf8fd66ec43c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c7e0f3fdd7941ff" /><Relationship Type="http://schemas.openxmlformats.org/officeDocument/2006/relationships/notesMaster" Target="/ppt/notesMasters/notesMaster1.xml" Id="R466b32f2cbfd4d2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0f02dd54b334f66" /><Relationship Type="http://schemas.openxmlformats.org/officeDocument/2006/relationships/notesMaster" Target="/ppt/notesMasters/notesMaster1.xml" Id="R46a2b81732d246f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3ec7216a5a940d1" /><Relationship Type="http://schemas.openxmlformats.org/officeDocument/2006/relationships/notesMaster" Target="/ppt/notesMasters/notesMaster1.xml" Id="R55205d61e4954a1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Liebherr-Plakat, Bundesrepublik, 1950er-Jahre, genaues Jahr nicht belegt. Stiftung Haus der Geschichte, EB-Nr. 1988/4/269.178. Urheber laut LeMO: Liebherr Hausgeräte Deutschland GmbH. https://www.hdg.de/lemo/bestand/objekt/plakat-liebherr-kuehlschraenke.html . Unverändertes vollständiges Bildzitat zur historischen Analyse, keine freie Lizenz. Eigene Einordnung: Gerät und gefüllter Innenraum versprechen gute Versorgung und attraktiven häuslichen Alltag. Weiblich besetztes Werberollenbild, kein Nachweis typischer Arbeitsteilung.</a:t>
            </a:r>
          </a:p>
          <a:p xmlns:a="http://schemas.openxmlformats.org/drawingml/2006/main">
            <a:r>
              <a:t>B1 gemeinsam etwa zwei Minuten: Beschreiben und deuten lassen, anschließend eigener Anfangssatz. Einordnung noch nicht zeigen.</a:t>
            </a:r>
          </a:p>
          <a:p xmlns:a="http://schemas.openxmlformats.org/drawingml/2006/main">
            <a:r>
              <a:t>Eigene Unterrichtstexte © 2026 Jan Hartwig, CC BY 4.0. Originalquellen ausgenommen.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M1: Manfred Euler, Wirtschaft und Statistik 7/1974, S. 480, Tabelle 4, Spalten 1962 und 1969. Staatliche Zentralverwaltung für Statistik, Statistisches Jahrbuch der DDR 1989, S. 291, obere Tabelle, Spalten 1965 und 1970. https://www.statistischebibliothek.de/mir/servlets/MCRFileNodeServlet/DEAusgabe_derivate_00000708/Wirtschaft_und_Statistik-1974-07.pdf#page=26 ; https://www.statistischebibliothek.de/mir/servlets/MCRFileNodeServlet/DEHeft_derivate_00070316/1989gesamt.pdf#page=342</a:t>
            </a:r>
          </a:p>
          <a:p xmlns:a="http://schemas.openxmlformats.org/drawingml/2006/main">
            <a:r>
              <a:t>Zunahme innerhalb beider Reihen und Ausstattungsunterschied erschließen. Anteile der erfassten Haushalte, unterschiedliche Zeiten und Zeiträume, keine Wachstumsrangliste.</a:t>
            </a:r>
          </a:p>
          <a:p xmlns:a="http://schemas.openxmlformats.org/drawingml/2006/main">
            <a:r>
              <a:t>Eigene Unterrichtstexte © 2026 Jan Hartwig, CC BY 4.0. Originalquellen ausgenommen.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M1: Manfred Euler, Wirtschaft und Statistik 7/1974, S. 480, Tabelle 4, Spalten 1962 und 1969. Staatliche Zentralverwaltung für Statistik, Statistisches Jahrbuch der DDR 1989, S. 291, obere Tabelle, Spalten 1965 und 1970. https://www.statistischebibliothek.de/mir/servlets/MCRFileNodeServlet/DEAusgabe_derivate_00000708/Wirtschaft_und_Statistik-1974-07.pdf#page=26 ; https://www.statistischebibliothek.de/mir/servlets/MCRFileNodeServlet/DEHeft_derivate_00070316/1989gesamt.pdf#page=342</a:t>
            </a:r>
          </a:p>
          <a:p xmlns:a="http://schemas.openxmlformats.org/drawingml/2006/main">
            <a:r>
              <a:t>Offene Besprechungsfolie. A = belegter Befund, B = plausible Alltagsdeutung, C = nicht belegt. Die Auswahl allein ersetzt den eigenen Beleg nicht.</a:t>
            </a:r>
          </a:p>
          <a:p xmlns:a="http://schemas.openxmlformats.org/drawingml/2006/main">
            <a:r>
              <a:t>Eigene Unterrichtstexte © 2026 Jan Hartwig, CC BY 4.0. Originalquellen ausgenommen.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MfS, Information über einige Probleme der Versorgung der Bevölkerung, 3.9.1970. BArch, MfS, ZAIG 4991, Bl. 1–16 (4. Expl.). https://www.ddr-im-blick.de/jahrgaenge/jahrgang-1970/report/probleme-der-versorgung-der-bevoelkerung/</a:t>
            </a:r>
          </a:p>
          <a:p xmlns:a="http://schemas.openxmlformats.org/drawingml/2006/main">
            <a:r>
              <a:t>M2 als institutionelle Beobachtung einführen. Kontext nennt auch erweitertes Angebot. „Trotz“ erschließt das Nebeneinander von erfüllten Planaufgaben und Sortimentslücken.</a:t>
            </a:r>
          </a:p>
          <a:p xmlns:a="http://schemas.openxmlformats.org/drawingml/2006/main">
            <a:r>
              <a:t>Eigene Unterrichtstexte © 2026 Jan Hartwig, CC BY 4.0. Originalquellen ausgenommen.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M1: Manfred Euler, Wirtschaft und Statistik 7/1974, S. 480, Tabelle 4, Spalten 1962 und 1969. Staatliche Zentralverwaltung für Statistik, Statistisches Jahrbuch der DDR 1989, S. 291, obere Tabelle, Spalten 1965 und 1970. https://www.statistischebibliothek.de/mir/servlets/MCRFileNodeServlet/DEAusgabe_derivate_00000708/Wirtschaft_und_Statistik-1974-07.pdf#page=26 ; https://www.statistischebibliothek.de/mir/servlets/MCRFileNodeServlet/DEHeft_derivate_00070316/1989gesamt.pdf#page=342</a:t>
            </a:r>
          </a:p>
          <a:p xmlns:a="http://schemas.openxmlformats.org/drawingml/2006/main">
            <a:r>
              <a:t>MfS, Information über einige Probleme der Versorgung der Bevölkerung, 3.9.1970. BArch, MfS, ZAIG 4991, Bl. 1–16 (4. Expl.). https://www.ddr-im-blick.de/jahrgaenge/jahrgang-1970/report/probleme-der-versorgung-der-bevoelkerung/</a:t>
            </a:r>
          </a:p>
          <a:p xmlns:a="http://schemas.openxmlformats.org/drawingml/2006/main">
            <a:r>
              <a:t>Den Widerspruchseinwand mit eigenen Schüleraussagen prüfen. M1 misst vorhandene Ausstattung, M2 berichtet von Angebotslücken.</a:t>
            </a:r>
          </a:p>
          <a:p xmlns:a="http://schemas.openxmlformats.org/drawingml/2006/main">
            <a:r>
              <a:t>Eigene Unterrichtstexte © 2026 Jan Hartwig, CC BY 4.0. Originalquellen ausgenommen.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M1: Manfred Euler, Wirtschaft und Statistik 7/1974, S. 480, Tabelle 4, Spalten 1962 und 1969. Staatliche Zentralverwaltung für Statistik, Statistisches Jahrbuch der DDR 1989, S. 291, obere Tabelle, Spalten 1965 und 1970. https://www.statistischebibliothek.de/mir/servlets/MCRFileNodeServlet/DEAusgabe_derivate_00000708/Wirtschaft_und_Statistik-1974-07.pdf#page=26 ; https://www.statistischebibliothek.de/mir/servlets/MCRFileNodeServlet/DEHeft_derivate_00070316/1989gesamt.pdf#page=342</a:t>
            </a:r>
          </a:p>
          <a:p xmlns:a="http://schemas.openxmlformats.org/drawingml/2006/main">
            <a:r>
              <a:t>MfS, Information über einige Probleme der Versorgung der Bevölkerung, 3.9.1970. BArch, MfS, ZAIG 4991, Bl. 1–16 (4. Expl.). https://www.ddr-im-blick.de/jahrgaenge/jahrgang-1970/report/probleme-der-versorgung-der-bevoelkerung/</a:t>
            </a:r>
          </a:p>
          <a:p xmlns:a="http://schemas.openxmlformats.org/drawingml/2006/main">
            <a:r>
              <a:t>Klärung nach eigenen Antworten. Zugleich keine konkrete Kühlschrankverfügbarkeit und kein umfassender Versorgungsvergleich.</a:t>
            </a:r>
          </a:p>
          <a:p xmlns:a="http://schemas.openxmlformats.org/drawingml/2006/main">
            <a:r>
              <a:t>Eigene Unterrichtstexte © 2026 Jan Hartwig, CC BY 4.0. Originalquellen ausgenommen.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Liebherr-Plakat, Bundesrepublik, 1950er-Jahre, genaues Jahr nicht belegt. Stiftung Haus der Geschichte, EB-Nr. 1988/4/269.178. Urheber laut LeMO: Liebherr Hausgeräte Deutschland GmbH. https://www.hdg.de/lemo/bestand/objekt/plakat-liebherr-kuehlschraenke.html . Unverändertes vollständiges Bildzitat zur historischen Analyse, keine freie Lizenz. Eigene Einordnung: Gerät und gefüllter Innenraum versprechen gute Versorgung und attraktiven häuslichen Alltag. Weiblich besetztes Werberollenbild, kein Nachweis typischer Arbeitsteilung.</a:t>
            </a:r>
          </a:p>
          <a:p xmlns:a="http://schemas.openxmlformats.org/drawingml/2006/main">
            <a:r>
              <a:t>M1: Manfred Euler, Wirtschaft und Statistik 7/1974, S. 480, Tabelle 4, Spalten 1962 und 1969. Staatliche Zentralverwaltung für Statistik, Statistisches Jahrbuch der DDR 1989, S. 291, obere Tabelle, Spalten 1965 und 1970. https://www.statistischebibliothek.de/mir/servlets/MCRFileNodeServlet/DEAusgabe_derivate_00000708/Wirtschaft_und_Statistik-1974-07.pdf#page=26 ; https://www.statistischebibliothek.de/mir/servlets/MCRFileNodeServlet/DEHeft_derivate_00070316/1989gesamt.pdf#page=342</a:t>
            </a:r>
          </a:p>
          <a:p xmlns:a="http://schemas.openxmlformats.org/drawingml/2006/main">
            <a:r>
              <a:t>Werbeversprechen ausdrücklich erneut untersuchen. M2 aus der DDR widerlegt nicht unmittelbar das ältere westliche Plakat. Wiederverwendung des Bildes für den beauftragten Rückbezug.</a:t>
            </a:r>
          </a:p>
          <a:p xmlns:a="http://schemas.openxmlformats.org/drawingml/2006/main">
            <a:r>
              <a:t>Eigene Unterrichtstexte © 2026 Jan Hartwig, CC BY 4.0. Originalquellen ausgenommen.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M1: Manfred Euler, Wirtschaft und Statistik 7/1974, S. 480, Tabelle 4, Spalten 1962 und 1969. Staatliche Zentralverwaltung für Statistik, Statistisches Jahrbuch der DDR 1989, S. 291, obere Tabelle, Spalten 1965 und 1970. https://www.statistischebibliothek.de/mir/servlets/MCRFileNodeServlet/DEAusgabe_derivate_00000708/Wirtschaft_und_Statistik-1974-07.pdf#page=26 ; https://www.statistischebibliothek.de/mir/servlets/MCRFileNodeServlet/DEHeft_derivate_00070316/1989gesamt.pdf#page=342</a:t>
            </a:r>
          </a:p>
          <a:p xmlns:a="http://schemas.openxmlformats.org/drawingml/2006/main">
            <a:r>
              <a:t>MfS, Information über einige Probleme der Versorgung der Bevölkerung, 3.9.1970. BArch, MfS, ZAIG 4991, Bl. 1–16 (4. Expl.). https://www.ddr-im-blick.de/jahrgaenge/jahrgang-1970/report/probleme-der-versorgung-der-bevoelkerung/</a:t>
            </a:r>
          </a:p>
          <a:p xmlns:a="http://schemas.openxmlformats.org/drawingml/2006/main">
            <a:r>
              <a:t>Gemeinsame Ergebnisübersicht erst nach Klärung bereitstellen. Individuelle Überarbeitung schützen und einige Begründungen sichten.</a:t>
            </a:r>
          </a:p>
          <a:p xmlns:a="http://schemas.openxmlformats.org/drawingml/2006/main">
            <a:r>
              <a:t>Eigene Unterrichtstexte © 2026 Jan Hartwig, CC BY 4.0. Originalquellen ausgenommen.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d8804f38a4c49d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87454a5f90a4a52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d54a2bc20a54a0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78bc11491724d3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6dfc2ef9b344e5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8fa465490b3405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E8080A1-42B0-4BE8-8FA8-BC37132A908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455B282-2D92-4E04-A08B-2C03628DE8E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DDE84A6-8C2A-4811-B7FB-EAB18C80DA7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57EB5A0-E0E5-4AF2-9FBF-EC4AEBBAB69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AC0BDBFD-1653-40E1-8455-9910F896C78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E24F286B-CCC6-44A0-859A-4EABB5B803E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B24EFE7-6009-4B1A-87CD-75E3952C0FB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D053D5B7-4485-4AFE-B1CA-D029EDCDB90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212AA29-ABC1-4CD2-93C5-F14174B5C61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8B4643D-9F9D-433B-89C5-C44655027EF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0e938f8a677463e" /><Relationship Type="http://schemas.openxmlformats.org/officeDocument/2006/relationships/slideLayout" Target="/ppt/slideLayouts/slideLayout1.xml" Id="R60d80b552ef64463" /><Relationship Type="http://schemas.openxmlformats.org/officeDocument/2006/relationships/slideLayout" Target="/ppt/slideLayouts/slideLayout2.xml" Id="Re452e26e75224236" /><Relationship Type="http://schemas.openxmlformats.org/officeDocument/2006/relationships/slideLayout" Target="/ppt/slideLayouts/slideLayout3.xml" Id="R9592e450608e4389" /><Relationship Type="http://schemas.openxmlformats.org/officeDocument/2006/relationships/slideLayout" Target="/ppt/slideLayouts/slideLayout4.xml" Id="R6d7a53410ce744e6" /><Relationship Type="http://schemas.openxmlformats.org/officeDocument/2006/relationships/slideLayout" Target="/ppt/slideLayouts/slideLayout5.xml" Id="R9002c4a92b014919" /><Relationship Type="http://schemas.openxmlformats.org/officeDocument/2006/relationships/slideLayout" Target="/ppt/slideLayouts/slideLayout6.xml" Id="Rc956857c2f71431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0d80b552ef64463"/>
    <p:sldLayoutId xmlns:r="http://schemas.openxmlformats.org/officeDocument/2006/relationships" id="2147483650" r:id="Re452e26e75224236"/>
    <p:sldLayoutId xmlns:r="http://schemas.openxmlformats.org/officeDocument/2006/relationships" id="2147483651" r:id="R9592e450608e4389"/>
    <p:sldLayoutId xmlns:r="http://schemas.openxmlformats.org/officeDocument/2006/relationships" id="2147483652" r:id="R6d7a53410ce744e6"/>
    <p:sldLayoutId xmlns:r="http://schemas.openxmlformats.org/officeDocument/2006/relationships" id="2147483653" r:id="R9002c4a92b014919"/>
    <p:sldLayoutId xmlns:r="http://schemas.openxmlformats.org/officeDocument/2006/relationships" id="2147483654" r:id="Rc956857c2f71431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7334f90eff34806" /><Relationship Type="http://schemas.openxmlformats.org/officeDocument/2006/relationships/image" Target="/ppt/media/image.jpeg" Id="R65f1b76ec8bc4eec" /><Relationship Type="http://schemas.openxmlformats.org/officeDocument/2006/relationships/notesSlide" Target="/ppt/notesSlides/notesSlide1.xml" Id="Ra08cf6dfd277450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a5b6961037d4461" /><Relationship Type="http://schemas.openxmlformats.org/officeDocument/2006/relationships/chart" Target="/ppt/slides/charts/chart1.xml" Id="Raf1d91c3e456475d" /><Relationship Type="http://schemas.openxmlformats.org/officeDocument/2006/relationships/notesSlide" Target="/ppt/notesSlides/notesSlide2.xml" Id="R74cb86eaa9384f9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ec627b2fe5340f3" /><Relationship Type="http://schemas.openxmlformats.org/officeDocument/2006/relationships/notesSlide" Target="/ppt/notesSlides/notesSlide3.xml" Id="R1406927f59254c4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1393671e09f4039" /><Relationship Type="http://schemas.openxmlformats.org/officeDocument/2006/relationships/notesSlide" Target="/ppt/notesSlides/notesSlide4.xml" Id="R186aa8f559114b8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0b239bfd5a04264" /><Relationship Type="http://schemas.openxmlformats.org/officeDocument/2006/relationships/notesSlide" Target="/ppt/notesSlides/notesSlide5.xml" Id="Re20d1819758e433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e1b4bf965744b86" /><Relationship Type="http://schemas.openxmlformats.org/officeDocument/2006/relationships/notesSlide" Target="/ppt/notesSlides/notesSlide6.xml" Id="Ra5910e3010c948a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d9692c4d4b14384" /><Relationship Type="http://schemas.openxmlformats.org/officeDocument/2006/relationships/image" Target="/ppt/media/image2.jpeg" Id="R5f9f26f4ebfd43f8" /><Relationship Type="http://schemas.openxmlformats.org/officeDocument/2006/relationships/notesSlide" Target="/ppt/notesSlides/notesSlide7.xml" Id="Rce6504145591496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62c703522d4317" /><Relationship Type="http://schemas.openxmlformats.org/officeDocument/2006/relationships/notesSlide" Target="/ppt/notesSlides/notesSlide8.xml" Id="R6811e2d95e39450e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Haushalte mit Kühlschrank (%)</c:v>
          </c:tx>
          <c:spPr>
            <a:solidFill xmlns:a="http://schemas.openxmlformats.org/drawingml/2006/main">
              <a:srgbClr val="315C70"/>
            </a:solidFill>
          </c:spPr>
          <c:cat>
            <c:strRef>
              <c:f>'Chart Data'!$A$2:$A$5</c:f>
              <c:strCache>
                <c:ptCount val="4"/>
                <c:pt idx="0">
                  <c:v>Bundesrepublik 1962</c:v>
                </c:pt>
                <c:pt idx="1">
                  <c:v>Bundesrepublik Jan. 1969</c:v>
                </c:pt>
                <c:pt idx="2">
                  <c:v>DDR 1965</c:v>
                </c:pt>
                <c:pt idx="3">
                  <c:v>DDR 1970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52</c:v>
                </c:pt>
                <c:pt idx="1">
                  <c:v>84</c:v>
                </c:pt>
                <c:pt idx="2">
                  <c:v>25.9</c:v>
                </c:pt>
                <c:pt idx="3">
                  <c:v>56.4</c:v>
                </c:pt>
              </c:numCache>
            </c:numRef>
          </c:val>
        </c:ser>
        <c:dLbls>
          <c:numFmt formatCode="0.0&quot; %&quot;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800" b="1">
                  <a:solidFill>
                    <a:srgbClr val="172C34"/>
                  </a:solidFill>
                  <a:latin typeface="Arial"/>
                  <a:ea typeface="Arial"/>
                  <a:cs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5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numFmt formatCode="0&quot; %&quot;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2656E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800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</c:plotArea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19DEB1-D1C0-47BF-A9A4-B1E9522BE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300" b="1">
                <a:solidFill>
                  <a:srgbClr val="172C3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C34"/>
                </a:solidFill>
                <a:latin typeface="Arial"/>
                <a:ea typeface="Arial"/>
                <a:cs typeface="Arial"/>
              </a:rPr>
              <a:t>Das Werbeversprechen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57187C-4B4A-4AAB-B114-86EAAC4FD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972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5265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265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56E"/>
                </a:solidFill>
                <a:latin typeface="Arial"/>
                <a:ea typeface="Arial"/>
                <a:cs typeface="Arial"/>
              </a:rPr>
              <a:t>Geschichte 12.1 / Wohlstand im Alltag / 1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F944C3-739C-46C9-A8CC-68119096E5A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f1b76ec8bc4eec"/>
          <a:stretch xmlns:a="http://schemas.openxmlformats.org/drawingml/2006/main"/>
        </p:blipFill>
        <p:spPr>
          <a:xfrm xmlns:a="http://schemas.openxmlformats.org/drawingml/2006/main">
            <a:off x="610890" y="1314450"/>
            <a:ext cx="3140670" cy="44386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9327E3-9C4E-4985-B6B8-DC23CED59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10953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5265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265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56E"/>
                </a:solidFill>
                <a:latin typeface="Arial"/>
                <a:ea typeface="Arial"/>
                <a:cs typeface="Arial"/>
              </a:rPr>
              <a:t>Liebherr, 1950er-Jahre. Haus der Geschichte, EB-Nr. 1988/4/269.178. Bildzitat, keine freie Lizenz.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9A2692E-6D6F-4657-AF47-F5C5D3DD0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1600200"/>
            <a:ext cx="7048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0">
                <a:solidFill>
                  <a:srgbClr val="172C3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72C34"/>
                </a:solidFill>
                <a:latin typeface="Arial"/>
                <a:ea typeface="Arial"/>
                <a:cs typeface="Arial"/>
              </a:rPr>
              <a:t>Ein Detail am geöffneten Kühlschrank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550" b="0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72C34"/>
                </a:solidFill>
                <a:latin typeface="Arial"/>
                <a:ea typeface="Arial"/>
                <a:cs typeface="Arial"/>
              </a:rPr>
              <a:t>Die Rolle der Frau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550" b="0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72C34"/>
                </a:solidFill>
                <a:latin typeface="Arial"/>
                <a:ea typeface="Arial"/>
                <a:cs typeface="Arial"/>
              </a:rPr>
              <a:t>Welches gute Leben wird versprochen?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F0E60C-62BD-4EAC-959B-1887F432B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095875"/>
            <a:ext cx="6858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950" b="0">
                <a:solidFill>
                  <a:srgbClr val="172C3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950" b="0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72C34"/>
                </a:solidFill>
                <a:latin typeface="Arial"/>
                <a:ea typeface="Arial"/>
                <a:cs typeface="Arial"/>
              </a:rPr>
              <a:t>Begründe am Bild. Danach: eine erste Antwort auf die Leitfrage.</a:t>
            </a:r>
          </a:p>
        </p:txBody>
      </p:sp>
    </p:spTree>
    <p:extLst>
      <p:ext uri="{BB962C8B-B14F-4D97-AF65-F5344CB8AC3E}">
        <p14:creationId xmlns:p14="http://schemas.microsoft.com/office/powerpoint/2010/main" val="83603486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3FA886-1F80-4D99-A0A0-48B34A56A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300" b="1">
                <a:solidFill>
                  <a:srgbClr val="172C3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C34"/>
                </a:solidFill>
                <a:latin typeface="Arial"/>
                <a:ea typeface="Arial"/>
                <a:cs typeface="Arial"/>
              </a:rPr>
              <a:t>Kühlschrankausstattung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D938FC-E215-42E2-B650-620D14434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972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5265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265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56E"/>
                </a:solidFill>
                <a:latin typeface="Arial"/>
                <a:ea typeface="Arial"/>
                <a:cs typeface="Arial"/>
              </a:rPr>
              <a:t>Geschichte 12.1 / Wohlstand im Alltag / 2</a:t>
            </a:r>
          </a:p>
        </p:txBody>
      </p:sp>
      <p:graphicFrame>
        <p:nvGraphicFramePr>
          <p:cNvPr id="3" name="Chart">
            <a:extLst xmlns:a="http://schemas.openxmlformats.org/drawingml/2006/main">
              <a:ext uri="{FF2B5EF4-FFF2-40B4-BE49-F238E27FC236}">
                <a16:creationId xmlns:a16="http://schemas.microsoft.com/office/drawing/2014/main" id="{30D04F2B-12D1-477C-BC70-7C8EE61E743C}"/>
              </a:ext>
            </a:extLst>
          </p:cNvPr>
          <p:cNvGraphicFramePr/>
          <p:nvPr/>
        </p:nvGraphicFramePr>
        <p:xfrm>
          <a:off xmlns:a="http://schemas.openxmlformats.org/drawingml/2006/main" x="609600" y="1352550"/>
          <a:ext xmlns:a="http://schemas.openxmlformats.org/drawingml/2006/main" cx="10972800" cy="3524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af1d91c3e456475d"/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CF6B11-99D4-4D50-A91C-2BAF8DFFE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67300"/>
            <a:ext cx="109728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0">
                <a:solidFill>
                  <a:srgbClr val="172C3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0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C34"/>
                </a:solidFill>
                <a:latin typeface="Arial"/>
                <a:ea typeface="Arial"/>
                <a:cs typeface="Arial"/>
              </a:rPr>
              <a:t>Eine gemeinsame Entwicklung, ein Unterschied:</a:t>
            </a:r>
          </a:p>
          <a:p xmlns:a="http://schemas.openxmlformats.org/drawingml/2006/main">
            <a:pPr>
              <a:defRPr sz="2250" b="0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72C34"/>
                </a:solidFill>
                <a:latin typeface="Arial"/>
                <a:ea typeface="Arial"/>
                <a:cs typeface="Arial"/>
              </a:rPr>
              <a:t>Welche Zahlen und Jahre belegen sie?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8F782B-DF57-4BD6-ACE2-A3EE7D23A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8170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5265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265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56E"/>
                </a:solidFill>
                <a:latin typeface="Arial"/>
                <a:ea typeface="Arial"/>
                <a:cs typeface="Arial"/>
              </a:rPr>
              <a:t>Haushaltsanteile. Unterschiedliche Bezugszeiten und Erfassungen. M1: WiSta 7/1974, S. 480 und DDR-Jahrbuch 1989, S. 291.</a:t>
            </a:r>
          </a:p>
        </p:txBody>
      </p:sp>
    </p:spTree>
    <p:extLst>
      <p:ext uri="{BB962C8B-B14F-4D97-AF65-F5344CB8AC3E}">
        <p14:creationId xmlns:p14="http://schemas.microsoft.com/office/powerpoint/2010/main" val="52828145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061F19-A6E9-4FF5-9C37-3E078A56A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300" b="1">
                <a:solidFill>
                  <a:srgbClr val="172C3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C34"/>
                </a:solidFill>
                <a:latin typeface="Arial"/>
                <a:ea typeface="Arial"/>
                <a:cs typeface="Arial"/>
              </a:rPr>
              <a:t>Aussagen am Material prüfen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37523B-28AE-4E1A-9345-25781EDAC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972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5265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265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56E"/>
                </a:solidFill>
                <a:latin typeface="Arial"/>
                <a:ea typeface="Arial"/>
                <a:cs typeface="Arial"/>
              </a:rPr>
              <a:t>Geschichte 12.1 / Wohlstand im Alltag /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E7DB53-25C7-4BA4-B2BB-29ED07205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3524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325" b="0">
                <a:solidFill>
                  <a:srgbClr val="172C3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2C34"/>
                </a:solidFill>
                <a:latin typeface="Arial"/>
                <a:ea typeface="Arial"/>
                <a:cs typeface="Arial"/>
              </a:rPr>
              <a:t>A  In beiden Reihen nahm die Kühlschrankausstattung zu.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325" b="0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2C34"/>
                </a:solidFill>
                <a:latin typeface="Arial"/>
                <a:ea typeface="Arial"/>
                <a:cs typeface="Arial"/>
              </a:rPr>
              <a:t>B  Mehr Haushalte konnten Lebensmittel gekühlt aufbewahren. Das konnte den Alltag erleichtern.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325" b="0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2C34"/>
                </a:solidFill>
                <a:latin typeface="Arial"/>
                <a:ea typeface="Arial"/>
                <a:cs typeface="Arial"/>
              </a:rPr>
              <a:t>C  Die Bundesrepublik war um 1970 insgesamt um 27,6 Prozent wohlhabender als die DDR.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654D29-0B1C-4B0C-B049-8B8E5A1F4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81600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250" b="1">
                <a:solidFill>
                  <a:srgbClr val="172C3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250" b="1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72C34"/>
                </a:solidFill>
                <a:latin typeface="Arial"/>
                <a:ea typeface="Arial"/>
                <a:cs typeface="Arial"/>
              </a:rPr>
              <a:t>Belegter Befund, plausible Deutung oder nicht belegt?</a:t>
            </a:r>
          </a:p>
          <a:p xmlns:a="http://schemas.openxmlformats.org/drawingml/2006/main">
            <a:pPr>
              <a:defRPr sz="2250" b="1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172C34"/>
                </a:solidFill>
                <a:latin typeface="Arial"/>
                <a:ea typeface="Arial"/>
                <a:cs typeface="Arial"/>
              </a:rPr>
              <a:t>Begründe am Material.</a:t>
            </a:r>
          </a:p>
        </p:txBody>
      </p:sp>
    </p:spTree>
    <p:extLst>
      <p:ext uri="{BB962C8B-B14F-4D97-AF65-F5344CB8AC3E}">
        <p14:creationId xmlns:p14="http://schemas.microsoft.com/office/powerpoint/2010/main" val="34196312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D879A5-6420-4F45-8DB3-02D725DCF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300" b="1">
                <a:solidFill>
                  <a:srgbClr val="172C3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C34"/>
                </a:solidFill>
                <a:latin typeface="Arial"/>
                <a:ea typeface="Arial"/>
                <a:cs typeface="Arial"/>
              </a:rPr>
              <a:t>Planerfüllung und Warenangebot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9F7E54-76F2-4B84-A55F-85D7D3400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972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5265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265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56E"/>
                </a:solidFill>
                <a:latin typeface="Arial"/>
                <a:ea typeface="Arial"/>
                <a:cs typeface="Arial"/>
              </a:rPr>
              <a:t>Geschichte 12.1 / Wohlstand im Alltag /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DD8D2B-8289-4A04-9C2B-4247DAD5C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600200"/>
            <a:ext cx="10591800" cy="2286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925" b="0">
                <a:solidFill>
                  <a:srgbClr val="172C3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925" b="0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  <a:r>
              <a:rPr sz="2925" b="0">
                <a:solidFill>
                  <a:srgbClr val="172C34"/>
                </a:solidFill>
                <a:latin typeface="Arial"/>
                <a:ea typeface="Arial"/>
                <a:cs typeface="Arial"/>
              </a:rPr>
              <a:t>„Trotz Erfüllung der staatlichen Planaufgaben treten insbesondere bei Industriewaren erhebliche Sortimentslücken in Erscheinung.“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9D5980-6931-4F5A-9F2D-4D790B365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24375"/>
            <a:ext cx="109728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1">
                <a:solidFill>
                  <a:srgbClr val="172C3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550" b="1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72C34"/>
                </a:solidFill>
                <a:latin typeface="Arial"/>
                <a:ea typeface="Arial"/>
                <a:cs typeface="Arial"/>
              </a:rPr>
              <a:t>Welche beiden Sachverhalte verbindet „Trotz“?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F1985E-372C-4BAC-9DF0-A4F8B2EE0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48350"/>
            <a:ext cx="109728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350" b="0">
                <a:solidFill>
                  <a:srgbClr val="5265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52656E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2656E"/>
                </a:solidFill>
                <a:latin typeface="Arial"/>
                <a:ea typeface="Arial"/>
                <a:cs typeface="Arial"/>
              </a:rPr>
              <a:t>M2: interner MfS-Bericht, 3.9.1970. Ein unveränderter Satz. BArch, MfS, ZAIG 4991.</a:t>
            </a:r>
          </a:p>
        </p:txBody>
      </p:sp>
    </p:spTree>
    <p:extLst>
      <p:ext uri="{BB962C8B-B14F-4D97-AF65-F5344CB8AC3E}">
        <p14:creationId xmlns:p14="http://schemas.microsoft.com/office/powerpoint/2010/main" val="29266846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CA7B0C-DEA7-4FAD-86D6-023532832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300" b="1">
                <a:solidFill>
                  <a:srgbClr val="172C3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C34"/>
                </a:solidFill>
                <a:latin typeface="Arial"/>
                <a:ea typeface="Arial"/>
                <a:cs typeface="Arial"/>
              </a:rPr>
              <a:t>Ausstattung und Angebot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8A8793-7AD1-449D-8347-95D628BF02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972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5265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265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56E"/>
                </a:solidFill>
                <a:latin typeface="Arial"/>
                <a:ea typeface="Arial"/>
                <a:cs typeface="Arial"/>
              </a:rPr>
              <a:t>Geschichte 12.1 / Wohlstand im Alltag / 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8F4D8C-B13E-4051-AE16-3633B7286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38300"/>
            <a:ext cx="109728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00" b="0">
                <a:solidFill>
                  <a:srgbClr val="172C3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000" b="0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72C34"/>
                </a:solidFill>
                <a:latin typeface="Arial"/>
                <a:ea typeface="Arial"/>
                <a:cs typeface="Arial"/>
              </a:rPr>
              <a:t>„Mehr Kühlschränke und Sortimentslücken:</a:t>
            </a:r>
          </a:p>
          <a:p xmlns:a="http://schemas.openxmlformats.org/drawingml/2006/main">
            <a:pPr>
              <a:defRPr sz="3000" b="0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72C34"/>
                </a:solidFill>
                <a:latin typeface="Arial"/>
                <a:ea typeface="Arial"/>
                <a:cs typeface="Arial"/>
              </a:rPr>
              <a:t>Eine Quelle muss falsch sein.“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BEC3F6-EDC4-4EE5-9920-6EFC9E58D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1097280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475" b="0">
                <a:solidFill>
                  <a:srgbClr val="172C3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475" b="0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72C34"/>
                </a:solidFill>
                <a:latin typeface="Arial"/>
                <a:ea typeface="Arial"/>
                <a:cs typeface="Arial"/>
              </a:rPr>
              <a:t>Prüft den Einwand an Messgröße und Wortlaut.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475" b="0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72C34"/>
                </a:solidFill>
                <a:latin typeface="Arial"/>
                <a:ea typeface="Arial"/>
                <a:cs typeface="Arial"/>
              </a:rPr>
              <a:t>Welche Frage beantwortet M1?</a:t>
            </a:r>
          </a:p>
          <a:p xmlns:a="http://schemas.openxmlformats.org/drawingml/2006/main">
            <a:pPr>
              <a:defRPr sz="2475" b="0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72C34"/>
                </a:solidFill>
                <a:latin typeface="Arial"/>
                <a:ea typeface="Arial"/>
                <a:cs typeface="Arial"/>
              </a:rPr>
              <a:t>Welche Frage beantwortet M2?</a:t>
            </a:r>
          </a:p>
        </p:txBody>
      </p:sp>
    </p:spTree>
    <p:extLst>
      <p:ext uri="{BB962C8B-B14F-4D97-AF65-F5344CB8AC3E}">
        <p14:creationId xmlns:p14="http://schemas.microsoft.com/office/powerpoint/2010/main" val="186824597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289CD2-7C0B-4912-975A-29533515B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300" b="1">
                <a:solidFill>
                  <a:srgbClr val="172C3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C34"/>
                </a:solidFill>
                <a:latin typeface="Arial"/>
                <a:ea typeface="Arial"/>
                <a:cs typeface="Arial"/>
              </a:rPr>
              <a:t>Belegte Erkenntnisse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AE7716-32A4-4595-8B96-9CFC68D39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972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5265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265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56E"/>
                </a:solidFill>
                <a:latin typeface="Arial"/>
                <a:ea typeface="Arial"/>
                <a:cs typeface="Arial"/>
              </a:rPr>
              <a:t>Geschichte 12.1 / Wohlstand im Alltag / 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4EF735-44CE-4D12-96D5-2D806582E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24000"/>
            <a:ext cx="10972800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0">
                <a:solidFill>
                  <a:srgbClr val="172C3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72C34"/>
                </a:solidFill>
                <a:latin typeface="Arial"/>
                <a:ea typeface="Arial"/>
                <a:cs typeface="Arial"/>
              </a:rPr>
              <a:t>M1  Beide Reihen zeigen zunehmende Ausstattung. Die ausgewiesenen späteren Anteile unterscheiden sich.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550" b="0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72C34"/>
                </a:solidFill>
                <a:latin typeface="Arial"/>
                <a:ea typeface="Arial"/>
                <a:cs typeface="Arial"/>
              </a:rPr>
              <a:t>M2  Sortimentslücken trotz erfüllter Planaufgaben.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550" b="0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72C34"/>
                </a:solidFill>
                <a:latin typeface="Arial"/>
                <a:ea typeface="Arial"/>
                <a:cs typeface="Arial"/>
              </a:rPr>
              <a:t>Verbindung  Vorhandene Geräte und aktuelle Kaufmöglichkeiten sind verschieden.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A5A83E-F74A-46B7-9F8B-84A8720BF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86375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5265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52656E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52656E"/>
                </a:solidFill>
                <a:latin typeface="Arial"/>
                <a:ea typeface="Arial"/>
                <a:cs typeface="Arial"/>
              </a:rPr>
              <a:t>Offen bleiben genaue Kühlschrankverfügbarkeit, Gesamtwohlstandsabstand und wirtschaftliche Ursachen.</a:t>
            </a:r>
          </a:p>
        </p:txBody>
      </p:sp>
    </p:spTree>
    <p:extLst>
      <p:ext uri="{BB962C8B-B14F-4D97-AF65-F5344CB8AC3E}">
        <p14:creationId xmlns:p14="http://schemas.microsoft.com/office/powerpoint/2010/main" val="99857549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0C8F2F-6999-441B-A872-1B6BA1F9B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300" b="1">
                <a:solidFill>
                  <a:srgbClr val="172C3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C34"/>
                </a:solidFill>
                <a:latin typeface="Arial"/>
                <a:ea typeface="Arial"/>
                <a:cs typeface="Arial"/>
              </a:rPr>
              <a:t>Das Werbeversprechen erneut prüfen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F8E88A-3F32-4615-9FEA-9863865A3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972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5265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265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56E"/>
                </a:solidFill>
                <a:latin typeface="Arial"/>
                <a:ea typeface="Arial"/>
                <a:cs typeface="Arial"/>
              </a:rPr>
              <a:t>Geschichte 12.1 / Wohlstand im Alltag / 7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5F649A-F4F4-4E23-B7D4-C9015F31422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f9f26f4ebfd43f8"/>
          <a:stretch xmlns:a="http://schemas.openxmlformats.org/drawingml/2006/main"/>
        </p:blipFill>
        <p:spPr>
          <a:xfrm xmlns:a="http://schemas.openxmlformats.org/drawingml/2006/main">
            <a:off x="610890" y="1314450"/>
            <a:ext cx="3140670" cy="443865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D6D8C0-F5DC-4A0C-9601-B790F74C7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10250"/>
            <a:ext cx="10953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5265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265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56E"/>
                </a:solidFill>
                <a:latin typeface="Arial"/>
                <a:ea typeface="Arial"/>
                <a:cs typeface="Arial"/>
              </a:rPr>
              <a:t>Liebherr, 1950er-Jahre. Haus der Geschichte, EB-Nr. 1988/4/269.178. Bildzitat, keine freie Lizenz.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EC4738-15FF-445D-A5AB-7FF90028B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1666875"/>
            <a:ext cx="7000875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550" b="0">
                <a:solidFill>
                  <a:srgbClr val="172C3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550" b="0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72C34"/>
                </a:solidFill>
                <a:latin typeface="Arial"/>
                <a:ea typeface="Arial"/>
                <a:cs typeface="Arial"/>
              </a:rPr>
              <a:t>M1 hilft, Verbreitung zu prüfen.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550" b="0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72C34"/>
                </a:solidFill>
                <a:latin typeface="Arial"/>
                <a:ea typeface="Arial"/>
                <a:cs typeface="Arial"/>
              </a:rPr>
              <a:t>Zufriedenheit und tatsächliche Arbeitserleichterung bleiben offen.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BA9359-F39C-4BAA-B411-664CB68BF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057650"/>
            <a:ext cx="7000875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025" b="0">
                <a:solidFill>
                  <a:srgbClr val="172C3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2C34"/>
                </a:solidFill>
                <a:latin typeface="Arial"/>
                <a:ea typeface="Arial"/>
                <a:cs typeface="Arial"/>
              </a:rPr>
              <a:t>Unsere Einordnung: gute Versorgung und attraktiver häuslicher Alltag als Werbeversprechen.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72C34"/>
                </a:solidFill>
                <a:latin typeface="Arial"/>
                <a:ea typeface="Arial"/>
                <a:cs typeface="Arial"/>
              </a:rPr>
              <a:t>Das Werberollenbild belegt keine typische Arbeitsteilung.</a:t>
            </a:r>
          </a:p>
        </p:txBody>
      </p:sp>
    </p:spTree>
    <p:extLst>
      <p:ext uri="{BB962C8B-B14F-4D97-AF65-F5344CB8AC3E}">
        <p14:creationId xmlns:p14="http://schemas.microsoft.com/office/powerpoint/2010/main" val="175727499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C7292A-397A-45D8-AF2E-AECB6CAEE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300" b="1">
                <a:solidFill>
                  <a:srgbClr val="172C3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1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2C34"/>
                </a:solidFill>
                <a:latin typeface="Arial"/>
                <a:ea typeface="Arial"/>
                <a:cs typeface="Arial"/>
              </a:rPr>
              <a:t>Unsere Sicherung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22F2A8-2426-40E7-BA51-ACA987F76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10972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1200" b="0">
                <a:solidFill>
                  <a:srgbClr val="52656E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200" b="0">
                <a:solidFill>
                  <a:srgbClr val="52656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2656E"/>
                </a:solidFill>
                <a:latin typeface="Arial"/>
                <a:ea typeface="Arial"/>
                <a:cs typeface="Arial"/>
              </a:rPr>
              <a:t>Geschichte 12.1 / Wohlstand im Alltag / 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1DC838-D922-4994-90F8-D1CE40199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3075" b="1">
                <a:solidFill>
                  <a:srgbClr val="172C3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075" b="1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  <a:r>
              <a:rPr sz="3075" b="1">
                <a:solidFill>
                  <a:srgbClr val="172C34"/>
                </a:solidFill>
                <a:latin typeface="Arial"/>
                <a:ea typeface="Arial"/>
                <a:cs typeface="Arial"/>
              </a:rPr>
              <a:t>Zunehmende Konsumausstattung und Versorgungsschwierigkeiten können gleichzeitig bestehen.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0C49E7-23B0-450F-A0A8-8A56418B5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109728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625" b="0">
                <a:solidFill>
                  <a:srgbClr val="172C3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625" b="0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72C34"/>
                </a:solidFill>
                <a:latin typeface="Arial"/>
                <a:ea typeface="Arial"/>
                <a:cs typeface="Arial"/>
              </a:rPr>
              <a:t>Ein Urteil über Wohlstand braucht mehrere Kriterien und passende Belege.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0FA3BD-AD3B-4A25-AFB2-C721F1C91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482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>
            <a:defPPr>
              <a:defRPr sz="2325" b="0">
                <a:solidFill>
                  <a:srgbClr val="172C34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2C34"/>
                </a:solidFill>
                <a:latin typeface="Arial"/>
                <a:ea typeface="Arial"/>
                <a:cs typeface="Arial"/>
              </a:rPr>
              <a:t>Überarbeite jetzt deine Antwort.</a:t>
            </a:r>
          </a:p>
          <a:p xmlns:a="http://schemas.openxmlformats.org/drawingml/2006/main">
            <a:pPr>
              <a:defRPr sz="2325" b="0">
                <a:solidFill>
                  <a:srgbClr val="172C34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72C34"/>
                </a:solidFill>
                <a:latin typeface="Arial"/>
                <a:ea typeface="Arial"/>
                <a:cs typeface="Arial"/>
              </a:rPr>
              <a:t>Markiere eine Präzisierung und begründe sie am Material.</a:t>
            </a:r>
          </a:p>
        </p:txBody>
      </p:sp>
    </p:spTree>
    <p:extLst>
      <p:ext uri="{BB962C8B-B14F-4D97-AF65-F5344CB8AC3E}">
        <p14:creationId xmlns:p14="http://schemas.microsoft.com/office/powerpoint/2010/main" val="196987809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2026-10-06T12:05:22.2850000Z</dcterms:created>
  <dcterms:modified xsi:type="dcterms:W3CDTF">2026-10-06T12:05:22.2850000Z</dcterms:modified>
</coreProperties>
</file>